
<file path=[Content_Types].xml><?xml version="1.0" encoding="utf-8"?>
<Types xmlns="http://schemas.openxmlformats.org/package/2006/content-types">
  <Override PartName="/ppt/slides/slide12.xml" ContentType="application/vnd.openxmlformats-officedocument.presentationml.slide+xml"/>
  <Override PartName="/ppt/slideLayouts/slideLayout8.xml" ContentType="application/vnd.openxmlformats-officedocument.presentationml.slideLayout+xml"/>
  <Default Extension="pdf" ContentType="application/pdf"/>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300" r:id="rId3"/>
    <p:sldId id="301" r:id="rId4"/>
    <p:sldId id="276" r:id="rId5"/>
    <p:sldId id="263" r:id="rId6"/>
    <p:sldId id="257" r:id="rId7"/>
    <p:sldId id="258" r:id="rId8"/>
    <p:sldId id="259" r:id="rId9"/>
    <p:sldId id="262" r:id="rId10"/>
    <p:sldId id="260" r:id="rId11"/>
    <p:sldId id="261" r:id="rId12"/>
    <p:sldId id="299" r:id="rId13"/>
    <p:sldId id="273" r:id="rId14"/>
    <p:sldId id="266" r:id="rId15"/>
    <p:sldId id="264" r:id="rId16"/>
    <p:sldId id="267" r:id="rId17"/>
    <p:sldId id="265" r:id="rId18"/>
    <p:sldId id="302" r:id="rId19"/>
    <p:sldId id="268" r:id="rId20"/>
    <p:sldId id="269" r:id="rId21"/>
    <p:sldId id="270" r:id="rId22"/>
    <p:sldId id="275" r:id="rId23"/>
    <p:sldId id="277" r:id="rId24"/>
    <p:sldId id="303" r:id="rId25"/>
    <p:sldId id="304" r:id="rId26"/>
    <p:sldId id="283" r:id="rId27"/>
    <p:sldId id="284" r:id="rId28"/>
    <p:sldId id="305" r:id="rId29"/>
    <p:sldId id="288" r:id="rId30"/>
    <p:sldId id="306" r:id="rId31"/>
    <p:sldId id="291" r:id="rId32"/>
    <p:sldId id="289" r:id="rId33"/>
    <p:sldId id="285" r:id="rId34"/>
    <p:sldId id="290" r:id="rId35"/>
    <p:sldId id="279" r:id="rId36"/>
    <p:sldId id="280" r:id="rId37"/>
    <p:sldId id="307" r:id="rId38"/>
    <p:sldId id="293" r:id="rId39"/>
    <p:sldId id="282" r:id="rId40"/>
    <p:sldId id="297" r:id="rId41"/>
    <p:sldId id="298" r:id="rId42"/>
    <p:sldId id="294" r:id="rId43"/>
    <p:sldId id="295" r:id="rId44"/>
    <p:sldId id="296" r:id="rId45"/>
    <p:sldId id="29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257" autoAdjust="0"/>
    <p:restoredTop sz="94660"/>
  </p:normalViewPr>
  <p:slideViewPr>
    <p:cSldViewPr snapToGrid="0" snapToObjects="1">
      <p:cViewPr>
        <p:scale>
          <a:sx n="100" d="100"/>
          <a:sy n="100" d="100"/>
        </p:scale>
        <p:origin x="-2880" y="-104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theme" Target="theme/theme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viewProps" Target="viewProps.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tableStyles" Target="tableStyle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printerSettings" Target="printerSettings/printerSettings1.bin"/><Relationship Id="rId48"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27B1F-45B0-1845-8619-C0D3AE98D248}"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27B1F-45B0-1845-8619-C0D3AE98D248}"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27B1F-45B0-1845-8619-C0D3AE98D248}"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27B1F-45B0-1845-8619-C0D3AE98D248}"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27B1F-45B0-1845-8619-C0D3AE98D248}"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27B1F-45B0-1845-8619-C0D3AE98D248}" type="datetimeFigureOut">
              <a:rPr lang="en-US" smtClean="0"/>
              <a:pPr/>
              <a:t>4/16/18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27B1F-45B0-1845-8619-C0D3AE98D248}" type="datetimeFigureOut">
              <a:rPr lang="en-US" smtClean="0"/>
              <a:pPr/>
              <a:t>4/16/18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27B1F-45B0-1845-8619-C0D3AE98D248}" type="datetimeFigureOut">
              <a:rPr lang="en-US" smtClean="0"/>
              <a:pPr/>
              <a:t>4/16/18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27B1F-45B0-1845-8619-C0D3AE98D248}" type="datetimeFigureOut">
              <a:rPr lang="en-US" smtClean="0"/>
              <a:pPr/>
              <a:t>4/16/18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27B1F-45B0-1845-8619-C0D3AE98D248}" type="datetimeFigureOut">
              <a:rPr lang="en-US" smtClean="0"/>
              <a:pPr/>
              <a:t>4/16/18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27B1F-45B0-1845-8619-C0D3AE98D248}" type="datetimeFigureOut">
              <a:rPr lang="en-US" smtClean="0"/>
              <a:pPr/>
              <a:t>4/16/18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F07F44-C239-E44B-A4AE-C341761F1F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27B1F-45B0-1845-8619-C0D3AE98D248}" type="datetimeFigureOut">
              <a:rPr lang="en-US" smtClean="0"/>
              <a:pPr/>
              <a:t>4/16/18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07F44-C239-E44B-A4AE-C341761F1F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gif"/><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df"/><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26.pdf"/><Relationship Id="rId1" Type="http://schemas.openxmlformats.org/officeDocument/2006/relationships/slideLayout" Target="../slideLayouts/slideLayout2.xml"/><Relationship Id="rId2" Type="http://schemas.openxmlformats.org/officeDocument/2006/relationships/image" Target="../media/image24.pdf"/><Relationship Id="rId3" Type="http://schemas.openxmlformats.org/officeDocument/2006/relationships/image" Target="../media/image25.png"/><Relationship Id="rId5" Type="http://schemas.openxmlformats.org/officeDocument/2006/relationships/image" Target="../media/image27.png"/></Relationships>
</file>

<file path=ppt/slides/_rels/slide25.xml.rels><?xml version="1.0" encoding="UTF-8" standalone="yes"?>
<Relationships xmlns="http://schemas.openxmlformats.org/package/2006/relationships"><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 Id="rId5"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3"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6" Type="http://schemas.openxmlformats.org/officeDocument/2006/relationships/image" Target="../media/image43.jpeg"/><Relationship Id="rId4" Type="http://schemas.openxmlformats.org/officeDocument/2006/relationships/image" Target="../media/image41.pdf"/><Relationship Id="rId1" Type="http://schemas.openxmlformats.org/officeDocument/2006/relationships/slideLayout" Target="../slideLayouts/slideLayout2.xml"/><Relationship Id="rId2" Type="http://schemas.openxmlformats.org/officeDocument/2006/relationships/image" Target="../media/image39.pdf"/><Relationship Id="rId3" Type="http://schemas.openxmlformats.org/officeDocument/2006/relationships/image" Target="../media/image40.png"/><Relationship Id="rId5" Type="http://schemas.openxmlformats.org/officeDocument/2006/relationships/image" Target="../media/image42.png"/></Relationships>
</file>

<file path=ppt/slides/_rels/slide36.xml.rels><?xml version="1.0" encoding="UTF-8" standalone="yes"?>
<Relationships xmlns="http://schemas.openxmlformats.org/package/2006/relationships"><Relationship Id="rId4" Type="http://schemas.openxmlformats.org/officeDocument/2006/relationships/image" Target="../media/image46.pdf"/><Relationship Id="rId5" Type="http://schemas.openxmlformats.org/officeDocument/2006/relationships/image" Target="../media/image47.png"/><Relationship Id="rId7"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image" Target="../media/image44.pdf"/><Relationship Id="rId3" Type="http://schemas.openxmlformats.org/officeDocument/2006/relationships/image" Target="../media/image45.png"/><Relationship Id="rId6" Type="http://schemas.openxmlformats.org/officeDocument/2006/relationships/image" Target="../media/image48.tiff"/></Relationships>
</file>

<file path=ppt/slides/_rels/slide37.xml.rels><?xml version="1.0" encoding="UTF-8" standalone="yes"?>
<Relationships xmlns="http://schemas.openxmlformats.org/package/2006/relationships"><Relationship Id="rId2" Type="http://schemas.openxmlformats.org/officeDocument/2006/relationships/image" Target="../media/image50.tiff"/><Relationship Id="rId3" Type="http://schemas.openxmlformats.org/officeDocument/2006/relationships/image" Target="../media/image5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df"/><Relationship Id="rId3"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55.pdf"/></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3" Type="http://schemas.openxmlformats.org/officeDocument/2006/relationships/hyperlink" Target="http://www.tmrmuseum.org/tmr-trail-map"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tmrmuseum.org/tmr-trail-map" TargetMode="External"/><Relationship Id="rId3"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3"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02167"/>
            <a:ext cx="9144000" cy="1470025"/>
          </a:xfrm>
        </p:spPr>
        <p:txBody>
          <a:bodyPr>
            <a:noAutofit/>
          </a:bodyPr>
          <a:lstStyle/>
          <a:p>
            <a:r>
              <a:rPr lang="en-US" sz="4800" dirty="0" smtClean="0">
                <a:solidFill>
                  <a:srgbClr val="0000FF"/>
                </a:solidFill>
                <a:latin typeface="Impact"/>
                <a:cs typeface="Impact"/>
              </a:rPr>
              <a:t>THE TEN MILE RIVER</a:t>
            </a:r>
            <a:br>
              <a:rPr lang="en-US" sz="4800" dirty="0" smtClean="0">
                <a:solidFill>
                  <a:srgbClr val="0000FF"/>
                </a:solidFill>
                <a:latin typeface="Impact"/>
                <a:cs typeface="Impact"/>
              </a:rPr>
            </a:br>
            <a:r>
              <a:rPr lang="en-US" sz="4800" dirty="0" smtClean="0">
                <a:solidFill>
                  <a:srgbClr val="0000FF"/>
                </a:solidFill>
                <a:latin typeface="Impact"/>
                <a:cs typeface="Impact"/>
              </a:rPr>
              <a:t>HISTORICAL TRAILS AWARD</a:t>
            </a:r>
            <a:endParaRPr lang="en-US" sz="4800" dirty="0">
              <a:solidFill>
                <a:srgbClr val="0000FF"/>
              </a:solidFill>
              <a:latin typeface="Impact"/>
              <a:cs typeface="Impact"/>
            </a:endParaRPr>
          </a:p>
        </p:txBody>
      </p:sp>
      <p:pic>
        <p:nvPicPr>
          <p:cNvPr id="5" name="Picture 4" descr="TMRHT Logo.jpg"/>
          <p:cNvPicPr>
            <a:picLocks noChangeAspect="1"/>
          </p:cNvPicPr>
          <p:nvPr/>
        </p:nvPicPr>
        <p:blipFill>
          <a:blip r:embed="rId2"/>
          <a:stretch>
            <a:fillRect/>
          </a:stretch>
        </p:blipFill>
        <p:spPr>
          <a:xfrm>
            <a:off x="5905489" y="2836933"/>
            <a:ext cx="1739909" cy="2199797"/>
          </a:xfrm>
          <a:prstGeom prst="rect">
            <a:avLst/>
          </a:prstGeom>
          <a:ln>
            <a:solidFill>
              <a:schemeClr val="tx1"/>
            </a:solidFill>
          </a:ln>
        </p:spPr>
      </p:pic>
      <p:sp>
        <p:nvSpPr>
          <p:cNvPr id="6" name="TextBox 5"/>
          <p:cNvSpPr txBox="1"/>
          <p:nvPr/>
        </p:nvSpPr>
        <p:spPr>
          <a:xfrm>
            <a:off x="0" y="6083300"/>
            <a:ext cx="9144000" cy="400110"/>
          </a:xfrm>
          <a:prstGeom prst="rect">
            <a:avLst/>
          </a:prstGeom>
          <a:noFill/>
        </p:spPr>
        <p:txBody>
          <a:bodyPr wrap="square" rtlCol="0">
            <a:spAutoFit/>
          </a:bodyPr>
          <a:lstStyle/>
          <a:p>
            <a:pPr algn="ctr"/>
            <a:r>
              <a:rPr lang="en-US" sz="2000" b="1" dirty="0" smtClean="0">
                <a:solidFill>
                  <a:srgbClr val="0000FF"/>
                </a:solidFill>
              </a:rPr>
              <a:t>THE TEN MILE RIVER SCOUT MUSEUM</a:t>
            </a:r>
            <a:endParaRPr lang="en-US" sz="2000" b="1" dirty="0">
              <a:solidFill>
                <a:srgbClr val="0000FF"/>
              </a:solidFill>
            </a:endParaRPr>
          </a:p>
        </p:txBody>
      </p:sp>
      <p:pic>
        <p:nvPicPr>
          <p:cNvPr id="10" name="Picture 9" descr="Trail Medal.gif"/>
          <p:cNvPicPr>
            <a:picLocks noChangeAspect="1"/>
          </p:cNvPicPr>
          <p:nvPr/>
        </p:nvPicPr>
        <p:blipFill>
          <a:blip r:embed="rId3"/>
          <a:stretch>
            <a:fillRect/>
          </a:stretch>
        </p:blipFill>
        <p:spPr>
          <a:xfrm>
            <a:off x="3798033" y="2075392"/>
            <a:ext cx="1676586" cy="3836257"/>
          </a:xfrm>
          <a:prstGeom prst="rect">
            <a:avLst/>
          </a:prstGeom>
        </p:spPr>
      </p:pic>
      <p:pic>
        <p:nvPicPr>
          <p:cNvPr id="11" name="Picture 10" descr="TMTHT Patch.gif"/>
          <p:cNvPicPr>
            <a:picLocks noChangeAspect="1"/>
          </p:cNvPicPr>
          <p:nvPr/>
        </p:nvPicPr>
        <p:blipFill>
          <a:blip r:embed="rId4"/>
          <a:stretch>
            <a:fillRect/>
          </a:stretch>
        </p:blipFill>
        <p:spPr>
          <a:xfrm>
            <a:off x="1481667" y="2415972"/>
            <a:ext cx="2032000" cy="26376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4134"/>
            <a:ext cx="8229600" cy="541866"/>
          </a:xfrm>
        </p:spPr>
        <p:txBody>
          <a:bodyPr>
            <a:normAutofit/>
          </a:bodyPr>
          <a:lstStyle/>
          <a:p>
            <a:pPr algn="ctr" fontAlgn="base">
              <a:buNone/>
            </a:pPr>
            <a:r>
              <a:rPr lang="en-US" sz="2400" b="1" u="sng" dirty="0" smtClean="0"/>
              <a:t>To earn the 50-miler Device</a:t>
            </a:r>
            <a:endParaRPr lang="en-US" sz="2400" u="sng" dirty="0" smtClean="0"/>
          </a:p>
          <a:p>
            <a:pPr fontAlgn="base">
              <a:buNone/>
            </a:pPr>
            <a:endParaRPr lang="en-US" sz="2000" dirty="0"/>
          </a:p>
        </p:txBody>
      </p:sp>
      <p:sp>
        <p:nvSpPr>
          <p:cNvPr id="5" name="Content Placeholder 2"/>
          <p:cNvSpPr txBox="1">
            <a:spLocks/>
          </p:cNvSpPr>
          <p:nvPr/>
        </p:nvSpPr>
        <p:spPr>
          <a:xfrm>
            <a:off x="457200" y="1205970"/>
            <a:ext cx="6896100" cy="5652030"/>
          </a:xfrm>
          <a:prstGeom prst="rect">
            <a:avLst/>
          </a:prstGeom>
        </p:spPr>
        <p:txBody>
          <a:bodyPr vert="horz" lIns="91440" tIns="45720" rIns="91440" bIns="45720" rtlCol="0">
            <a:normAutofit/>
          </a:bodyPr>
          <a:lstStyle/>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Hike the complete TMR Trail and a Delaware River canoe trip.</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The total hike afoot/afloat must be 50 miles and must be taken within a continuous period of no more than seven days with foot trail hiking not to exceed ten miles per day.</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Visit the TMR Scout Museum.</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Take the Ten Mile River Historical Trails Quiz.</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Write an essay of at least 100 words about what you learned about history from this hiking experience.</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TMRHT Medal Pic.jpg"/>
          <p:cNvPicPr>
            <a:picLocks noChangeAspect="1"/>
          </p:cNvPicPr>
          <p:nvPr/>
        </p:nvPicPr>
        <p:blipFill>
          <a:blip r:embed="rId2"/>
          <a:stretch>
            <a:fillRect/>
          </a:stretch>
        </p:blipFill>
        <p:spPr>
          <a:xfrm>
            <a:off x="7327900" y="2076451"/>
            <a:ext cx="1502134" cy="3613149"/>
          </a:xfrm>
          <a:prstGeom prst="rect">
            <a:avLst/>
          </a:prstGeom>
        </p:spPr>
      </p:pic>
      <p:pic>
        <p:nvPicPr>
          <p:cNvPr id="6" name="Picture 5" descr="Trail Medal.jpg"/>
          <p:cNvPicPr>
            <a:picLocks noChangeAspect="1"/>
          </p:cNvPicPr>
          <p:nvPr/>
        </p:nvPicPr>
        <p:blipFill>
          <a:blip r:embed="rId3"/>
          <a:stretch>
            <a:fillRect/>
          </a:stretch>
        </p:blipFill>
        <p:spPr>
          <a:xfrm>
            <a:off x="7478316" y="4203700"/>
            <a:ext cx="1091406" cy="15875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0268"/>
            <a:ext cx="8229600" cy="575732"/>
          </a:xfrm>
        </p:spPr>
        <p:txBody>
          <a:bodyPr>
            <a:normAutofit fontScale="92500" lnSpcReduction="20000"/>
          </a:bodyPr>
          <a:lstStyle/>
          <a:p>
            <a:pPr algn="ctr" fontAlgn="base">
              <a:spcAft>
                <a:spcPts val="1200"/>
              </a:spcAft>
              <a:buNone/>
            </a:pPr>
            <a:r>
              <a:rPr lang="en-US" sz="2824" b="1" u="sng" dirty="0" smtClean="0"/>
              <a:t>Notes</a:t>
            </a:r>
            <a:endParaRPr lang="en-US" sz="2824" u="sng" dirty="0" smtClean="0"/>
          </a:p>
          <a:p>
            <a:pPr lvl="0" fontAlgn="base">
              <a:spcAft>
                <a:spcPts val="1800"/>
              </a:spcAft>
            </a:pPr>
            <a:endParaRPr lang="en-US" sz="2000" dirty="0" smtClean="0"/>
          </a:p>
          <a:p>
            <a:endParaRPr lang="en-US" sz="2000" dirty="0"/>
          </a:p>
        </p:txBody>
      </p:sp>
      <p:sp>
        <p:nvSpPr>
          <p:cNvPr id="5" name="Content Placeholder 2"/>
          <p:cNvSpPr txBox="1">
            <a:spLocks/>
          </p:cNvSpPr>
          <p:nvPr/>
        </p:nvSpPr>
        <p:spPr>
          <a:xfrm>
            <a:off x="457200" y="1181100"/>
            <a:ext cx="4254500" cy="2895600"/>
          </a:xfrm>
          <a:prstGeom prst="rect">
            <a:avLst/>
          </a:prstGeom>
        </p:spPr>
        <p:txBody>
          <a:bodyPr vert="horz" lIns="91440" tIns="45720" rIns="91440" bIns="45720" rtlCol="0">
            <a:normAutofit/>
          </a:bodyPr>
          <a:lstStyle/>
          <a:p>
            <a:pPr marL="342900" marR="0" lvl="0" indent="-342900" algn="l" defTabSz="457200" rtl="0" eaLnBrk="1" fontAlgn="base" latinLnBrk="0" hangingPunct="1">
              <a:lnSpc>
                <a:spcPct val="100000"/>
              </a:lnSpc>
              <a:spcBef>
                <a:spcPct val="20000"/>
              </a:spcBef>
              <a:spcAft>
                <a:spcPts val="12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Units can complete the hiking/canoeing requirement and the Museum visit on different days and in any order.  Both must be completed within eight months of each other. This means that Units can:</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31800" y="3517900"/>
            <a:ext cx="8229600" cy="2984500"/>
          </a:xfrm>
          <a:prstGeom prst="rect">
            <a:avLst/>
          </a:prstGeom>
        </p:spPr>
        <p:txBody>
          <a:bodyPr vert="horz" lIns="91440" tIns="45720" rIns="91440" bIns="45720" rtlCol="0">
            <a:normAutofit/>
          </a:bodyPr>
          <a:lstStyle/>
          <a:p>
            <a:pPr marL="742950" marR="0" lvl="1" indent="-285750" algn="l" defTabSz="457200" rtl="0" eaLnBrk="1" fontAlgn="base" latinLnBrk="0" hangingPunct="1">
              <a:lnSpc>
                <a:spcPct val="100000"/>
              </a:lnSpc>
              <a:spcBef>
                <a:spcPct val="20000"/>
              </a:spcBef>
              <a:spcAft>
                <a:spcPts val="1200"/>
              </a:spcAft>
              <a:buClrTx/>
              <a:buSzTx/>
              <a:buFont typeface="Arial"/>
              <a:buChar char="–"/>
              <a:tabLst/>
              <a:defRPr/>
            </a:pPr>
            <a:r>
              <a:rPr kumimoji="0" lang="en-US" sz="1946" b="1" i="0" u="none" strike="noStrike" kern="1200" cap="none" spc="0" normalizeH="0" baseline="0" noProof="0" dirty="0" smtClean="0">
                <a:ln>
                  <a:noFill/>
                </a:ln>
                <a:solidFill>
                  <a:schemeClr val="tx1"/>
                </a:solidFill>
                <a:effectLst/>
                <a:uLnTx/>
                <a:uFillTx/>
                <a:latin typeface="+mn-lt"/>
                <a:ea typeface="+mn-ea"/>
                <a:cs typeface="+mn-cs"/>
              </a:rPr>
              <a:t>Visit the Museum during summer camp and complete the hike/canoe requirement in the Fall.</a:t>
            </a:r>
          </a:p>
          <a:p>
            <a:pPr marL="742950" marR="0" lvl="1" indent="-285750" algn="l" defTabSz="457200" rtl="0" eaLnBrk="1" fontAlgn="base" latinLnBrk="0" hangingPunct="1">
              <a:lnSpc>
                <a:spcPct val="100000"/>
              </a:lnSpc>
              <a:spcBef>
                <a:spcPct val="20000"/>
              </a:spcBef>
              <a:spcAft>
                <a:spcPts val="1800"/>
              </a:spcAft>
              <a:buClrTx/>
              <a:buSzTx/>
              <a:buFont typeface="Arial"/>
              <a:buChar char="–"/>
              <a:tabLst/>
              <a:defRPr/>
            </a:pPr>
            <a:r>
              <a:rPr kumimoji="0" lang="en-US" sz="1946" b="1" i="0" u="none" strike="noStrike" kern="1200" cap="none" spc="0" normalizeH="0" baseline="0" noProof="0" dirty="0" smtClean="0">
                <a:ln>
                  <a:noFill/>
                </a:ln>
                <a:solidFill>
                  <a:schemeClr val="tx1"/>
                </a:solidFill>
                <a:effectLst/>
                <a:uLnTx/>
                <a:uFillTx/>
                <a:latin typeface="+mn-lt"/>
                <a:ea typeface="+mn-ea"/>
                <a:cs typeface="+mn-cs"/>
              </a:rPr>
              <a:t>Complete the hike/canoe requirement during the Spring and visit the Museum during summer camp.</a:t>
            </a:r>
            <a:endParaRPr kumimoji="0" lang="en-US" sz="1946"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Earning a device also earns the trail medal and the option of purchasing the lesser devices.  For example, if you earn the 50-miler pin, you can also purchase the 30-miler and 14-miler pins. </a:t>
            </a: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2"/>
          <a:stretch>
            <a:fillRect/>
          </a:stretch>
        </p:blipFill>
        <p:spPr>
          <a:xfrm>
            <a:off x="4851399" y="1257300"/>
            <a:ext cx="3666081" cy="21590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txBox="1">
            <a:spLocks/>
          </p:cNvSpPr>
          <p:nvPr/>
        </p:nvSpPr>
        <p:spPr>
          <a:xfrm>
            <a:off x="520700" y="3657600"/>
            <a:ext cx="8229600" cy="2806700"/>
          </a:xfrm>
          <a:prstGeom prst="rect">
            <a:avLst/>
          </a:prstGeom>
        </p:spPr>
        <p:txBody>
          <a:bodyPr vert="horz" lIns="91440" tIns="45720" rIns="91440" bIns="45720" rtlCol="0">
            <a:normAutofit lnSpcReduction="10000"/>
          </a:bodyPr>
          <a:lstStyle/>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You must complete the entire hiking/canoeing requirement on one trip.  You cannot, for example, complete the requirements for the 14-miler pin on one trip, and then hike an additional 16 miles on a subsequent trip to earn the 30-miler pin. You must complete the hiking requirement for the 30-miler pin</a:t>
            </a:r>
            <a:r>
              <a:rPr kumimoji="0" lang="en-US" sz="2000" b="1" i="0" u="none" strike="noStrike" kern="1200" cap="none" spc="0" normalizeH="0" noProof="0" dirty="0" smtClean="0">
                <a:ln>
                  <a:noFill/>
                </a:ln>
                <a:solidFill>
                  <a:schemeClr val="tx1"/>
                </a:solidFill>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on one trip.</a:t>
            </a: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No backtracking.  </a:t>
            </a:r>
            <a:r>
              <a:rPr lang="en-US" sz="2000" b="1" dirty="0" smtClean="0"/>
              <a:t>Y</a:t>
            </a:r>
            <a:r>
              <a:rPr kumimoji="0" lang="en-US" sz="2000" b="1" i="0" u="none" strike="noStrike" kern="1200" cap="none" spc="0" normalizeH="0" baseline="0" noProof="0" dirty="0" err="1" smtClean="0">
                <a:ln>
                  <a:noFill/>
                </a:ln>
                <a:solidFill>
                  <a:schemeClr val="tx1"/>
                </a:solidFill>
                <a:effectLst/>
                <a:uLnTx/>
                <a:uFillTx/>
                <a:latin typeface="+mn-lt"/>
                <a:ea typeface="+mn-ea"/>
                <a:cs typeface="+mn-cs"/>
              </a:rPr>
              <a:t>ou</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can’t hike 5 miles out and 5 miles back to complete the 10-mile hike requirement.</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lg15_trek 01.jpg"/>
          <p:cNvPicPr>
            <a:picLocks noChangeAspect="1"/>
          </p:cNvPicPr>
          <p:nvPr/>
        </p:nvPicPr>
        <p:blipFill>
          <a:blip r:embed="rId2"/>
          <a:stretch>
            <a:fillRect/>
          </a:stretch>
        </p:blipFill>
        <p:spPr>
          <a:xfrm>
            <a:off x="1866900" y="294886"/>
            <a:ext cx="5422900" cy="305791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txBox="1">
            <a:spLocks/>
          </p:cNvSpPr>
          <p:nvPr/>
        </p:nvSpPr>
        <p:spPr>
          <a:xfrm>
            <a:off x="457200" y="1168400"/>
            <a:ext cx="8229600" cy="5029200"/>
          </a:xfrm>
          <a:prstGeom prst="rect">
            <a:avLst/>
          </a:prstGeom>
        </p:spPr>
        <p:txBody>
          <a:bodyPr vert="horz" lIns="91440" tIns="45720" rIns="91440" bIns="45720" rtlCol="0">
            <a:noAutofit/>
          </a:bodyPr>
          <a:lstStyle/>
          <a:p>
            <a:pPr marL="342900" indent="-342900" algn="ctr" fontAlgn="base">
              <a:spcBef>
                <a:spcPct val="20000"/>
              </a:spcBef>
              <a:spcAft>
                <a:spcPts val="1200"/>
              </a:spcAft>
            </a:pPr>
            <a:r>
              <a:rPr lang="en-US" sz="2400" b="1" u="sng" dirty="0" smtClean="0"/>
              <a:t>Get Ready!</a:t>
            </a:r>
            <a:endParaRPr lang="en-US" sz="2000" b="1" u="sng" dirty="0" smtClean="0"/>
          </a:p>
          <a:p>
            <a:pPr marL="342900" lvl="0" indent="-342900" fontAlgn="base">
              <a:spcBef>
                <a:spcPct val="20000"/>
              </a:spcBef>
              <a:spcAft>
                <a:spcPts val="1200"/>
              </a:spcAft>
              <a:buFont typeface="Arial"/>
              <a:buChar char="•"/>
            </a:pPr>
            <a:r>
              <a:rPr lang="en-US" sz="2000" b="1" dirty="0" smtClean="0"/>
              <a:t>Before camp, discuss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the different trail award options with your Junior Leaders. Earning the medal requires a minimum  10-mile day hike, usually with a stop at the Museum at Headquarters Camp.</a:t>
            </a:r>
          </a:p>
          <a:p>
            <a:pPr marL="342900" indent="-342900" fontAlgn="base">
              <a:spcBef>
                <a:spcPct val="20000"/>
              </a:spcBef>
              <a:spcAft>
                <a:spcPts val="1200"/>
              </a:spcAft>
              <a:buFont typeface="Arial"/>
              <a:buChar char="•"/>
            </a:pPr>
            <a:r>
              <a:rPr lang="en-US" sz="2000" b="1" dirty="0" smtClean="0"/>
              <a:t>You can earn the medal plus a 14-miler pin by hiking a minimum of 14 miles over two days and camp overnight along the trail at a recognized TMR campsite. This might be best for your older Scouts with previous hiking and camping experience.</a:t>
            </a:r>
          </a:p>
          <a:p>
            <a:pPr marL="342900" indent="-342900" fontAlgn="base">
              <a:spcBef>
                <a:spcPct val="20000"/>
              </a:spcBef>
              <a:spcAft>
                <a:spcPts val="1200"/>
              </a:spcAft>
              <a:buFont typeface="Arial"/>
              <a:buChar char="•"/>
            </a:pPr>
            <a:r>
              <a:rPr lang="en-US" sz="2000" b="1" dirty="0" smtClean="0"/>
              <a:t>Earning the medal plus 30-miler or 50-miler pins will take up most or all of your week at TMR.  We recommend that Units desiring to earn these pins during summer camp participate in the TMR Trek program, which provides all necessary food, patrol camping equipment and staff support.</a:t>
            </a:r>
          </a:p>
          <a:p>
            <a:pPr marL="342900" indent="-342900" fontAlgn="base">
              <a:spcBef>
                <a:spcPct val="20000"/>
              </a:spcBef>
              <a:spcAft>
                <a:spcPts val="1200"/>
              </a:spcAft>
              <a:buFont typeface="Arial"/>
              <a:buChar char="•"/>
            </a:pPr>
            <a:endParaRPr lang="en-US" sz="2000" b="1" dirty="0" smtClean="0"/>
          </a:p>
          <a:p>
            <a:pPr marL="342900" lvl="0" indent="-342900" fontAlgn="base">
              <a:spcBef>
                <a:spcPct val="20000"/>
              </a:spcBef>
              <a:spcAft>
                <a:spcPts val="1200"/>
              </a:spcAft>
              <a:buFont typeface="Arial"/>
              <a:buChar cha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6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457200" rtl="0" eaLnBrk="1" fontAlgn="base" latinLnBrk="0" hangingPunct="1">
              <a:lnSpc>
                <a:spcPct val="100000"/>
              </a:lnSpc>
              <a:spcBef>
                <a:spcPct val="20000"/>
              </a:spcBef>
              <a:spcAft>
                <a:spcPts val="60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60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4"/>
          <p:cNvSpPr/>
          <p:nvPr/>
        </p:nvSpPr>
        <p:spPr>
          <a:xfrm>
            <a:off x="0" y="393700"/>
            <a:ext cx="9144000" cy="707886"/>
          </a:xfrm>
          <a:prstGeom prst="rect">
            <a:avLst/>
          </a:prstGeom>
        </p:spPr>
        <p:txBody>
          <a:bodyPr wrap="square">
            <a:spAutoFit/>
          </a:bodyPr>
          <a:lstStyle/>
          <a:p>
            <a:pPr algn="ctr"/>
            <a:r>
              <a:rPr lang="en-US" sz="4000" dirty="0" smtClean="0">
                <a:solidFill>
                  <a:srgbClr val="0000FF"/>
                </a:solidFill>
                <a:latin typeface="Impact"/>
                <a:cs typeface="Impact"/>
              </a:rPr>
              <a:t>EARN THE TRAIL AWARD AT SUMMER CAMP</a:t>
            </a:r>
            <a:endParaRPr lang="en-US" sz="4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8300"/>
            <a:ext cx="8229600" cy="6159500"/>
          </a:xfrm>
        </p:spPr>
        <p:txBody>
          <a:bodyPr>
            <a:normAutofit/>
          </a:bodyPr>
          <a:lstStyle/>
          <a:p>
            <a:pPr fontAlgn="base">
              <a:spcAft>
                <a:spcPts val="2400"/>
              </a:spcAft>
            </a:pPr>
            <a:r>
              <a:rPr lang="en-US" sz="2000" b="1" dirty="0" smtClean="0"/>
              <a:t>While any trails at TMR can be used to satisfy the hiking requirement, the Museum recommends certain routes in the RECOMMENDED HIKE ROUTES BOOK.  Each of these routes is designed to satisfy one of the trail award options (medal, 14-, 30-, 50-miler pins).  Review the various hike routes and decide which one is best for you or design your own.</a:t>
            </a:r>
          </a:p>
          <a:p>
            <a:pPr fontAlgn="base">
              <a:spcAft>
                <a:spcPts val="2400"/>
              </a:spcAft>
            </a:pPr>
            <a:endParaRPr lang="en-US" sz="2000" b="1" dirty="0" smtClean="0"/>
          </a:p>
          <a:p>
            <a:pPr fontAlgn="base">
              <a:spcAft>
                <a:spcPts val="2400"/>
              </a:spcAft>
            </a:pPr>
            <a:endParaRPr lang="en-US" sz="2000" b="1" dirty="0"/>
          </a:p>
          <a:p>
            <a:pPr fontAlgn="base">
              <a:spcAft>
                <a:spcPts val="2400"/>
              </a:spcAft>
            </a:pPr>
            <a:endParaRPr lang="en-US" sz="2000" b="1" dirty="0"/>
          </a:p>
        </p:txBody>
      </p:sp>
      <p:pic>
        <p:nvPicPr>
          <p:cNvPr id="6" name="Picture 5" descr="Recommended Hike Routes_Part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965200" y="2278133"/>
            <a:ext cx="6997700" cy="452906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900" y="3987800"/>
            <a:ext cx="4584700" cy="2806700"/>
          </a:xfrm>
        </p:spPr>
        <p:txBody>
          <a:bodyPr>
            <a:normAutofit/>
          </a:bodyPr>
          <a:lstStyle/>
          <a:p>
            <a:pPr fontAlgn="base">
              <a:spcAft>
                <a:spcPts val="1800"/>
              </a:spcAft>
            </a:pPr>
            <a:r>
              <a:rPr lang="en-US" sz="2000" b="1" dirty="0" smtClean="0"/>
              <a:t>For an </a:t>
            </a:r>
            <a:r>
              <a:rPr lang="en-US" sz="2000" b="1" dirty="0" smtClean="0">
                <a:solidFill>
                  <a:srgbClr val="0000FF"/>
                </a:solidFill>
              </a:rPr>
              <a:t>Overnight Hike</a:t>
            </a:r>
            <a:r>
              <a:rPr lang="en-US" sz="2000" b="1" dirty="0" smtClean="0"/>
              <a:t> (14-miler), your Unit should  coordinate acquisition of food with your camp’s Program Director.</a:t>
            </a:r>
          </a:p>
          <a:p>
            <a:pPr fontAlgn="base">
              <a:spcAft>
                <a:spcPts val="1800"/>
              </a:spcAft>
            </a:pPr>
            <a:r>
              <a:rPr lang="en-US" sz="2000" b="1" dirty="0" smtClean="0"/>
              <a:t>Your Unit should bring your own packs, tents, patrol cook kits and camp stoves.</a:t>
            </a:r>
          </a:p>
        </p:txBody>
      </p:sp>
      <p:pic>
        <p:nvPicPr>
          <p:cNvPr id="5" name="Picture 4" descr="Museum Picnic Area.gif"/>
          <p:cNvPicPr>
            <a:picLocks noChangeAspect="1"/>
          </p:cNvPicPr>
          <p:nvPr/>
        </p:nvPicPr>
        <p:blipFill>
          <a:blip r:embed="rId2"/>
          <a:stretch>
            <a:fillRect/>
          </a:stretch>
        </p:blipFill>
        <p:spPr>
          <a:xfrm>
            <a:off x="5588000" y="4102100"/>
            <a:ext cx="2990850" cy="2284383"/>
          </a:xfrm>
          <a:prstGeom prst="rect">
            <a:avLst/>
          </a:prstGeom>
          <a:ln>
            <a:solidFill>
              <a:schemeClr val="tx1"/>
            </a:solidFill>
          </a:ln>
        </p:spPr>
      </p:pic>
      <p:sp>
        <p:nvSpPr>
          <p:cNvPr id="6" name="Content Placeholder 2"/>
          <p:cNvSpPr txBox="1">
            <a:spLocks/>
          </p:cNvSpPr>
          <p:nvPr/>
        </p:nvSpPr>
        <p:spPr>
          <a:xfrm>
            <a:off x="609600" y="330200"/>
            <a:ext cx="8407400" cy="3644900"/>
          </a:xfrm>
          <a:prstGeom prst="rect">
            <a:avLst/>
          </a:prstGeom>
        </p:spPr>
        <p:txBody>
          <a:bodyPr vert="horz" lIns="91440" tIns="45720" rIns="91440" bIns="45720" rtlCol="0">
            <a:normAutofit/>
          </a:bodyPr>
          <a:lstStyle/>
          <a:p>
            <a:pPr marL="342900" marR="0" lvl="0" indent="-342900" algn="ctr" defTabSz="457200" rtl="0" eaLnBrk="1" fontAlgn="base"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Register for the Trail</a:t>
            </a:r>
            <a:endParaRPr kumimoji="0" lang="en-US"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9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At Sunday TMR check-in, meet with your camp’s Program Director and schedule the trail award as part of your week’s program.  If transportation is required, you should plan to provide your own. You can also request it from your Program Director, but TMR cannot guarantee transportation.</a:t>
            </a: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For a </a:t>
            </a:r>
            <a:r>
              <a:rPr kumimoji="0" lang="en-US" sz="2000" b="1" i="0" u="none" strike="noStrike" kern="1200" cap="none" spc="0" normalizeH="0" baseline="0" noProof="0" dirty="0" smtClean="0">
                <a:ln>
                  <a:noFill/>
                </a:ln>
                <a:solidFill>
                  <a:srgbClr val="0000FF"/>
                </a:solidFill>
                <a:effectLst/>
                <a:uLnTx/>
                <a:uFillTx/>
                <a:latin typeface="+mn-lt"/>
                <a:ea typeface="+mn-ea"/>
                <a:cs typeface="+mn-cs"/>
              </a:rPr>
              <a:t>Day Hike</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(10-miler), your Unit should request a bag lunch or </a:t>
            </a:r>
            <a:r>
              <a:rPr kumimoji="0" lang="en-US" sz="2000" b="1" i="0" u="none" strike="noStrike" kern="1200" cap="none" spc="0" normalizeH="0" baseline="0" noProof="0" dirty="0" err="1" smtClean="0">
                <a:ln>
                  <a:noFill/>
                </a:ln>
                <a:solidFill>
                  <a:schemeClr val="tx1"/>
                </a:solidFill>
                <a:effectLst/>
                <a:uLnTx/>
                <a:uFillTx/>
                <a:latin typeface="+mn-lt"/>
                <a:ea typeface="+mn-ea"/>
                <a:cs typeface="+mn-cs"/>
              </a:rPr>
              <a:t>cookable</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“BBQ” meal. The “BBQ” meal can be cooked on charcoal stoves in the Museum’s picnic area.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400800"/>
          </a:xfrm>
        </p:spPr>
        <p:txBody>
          <a:bodyPr>
            <a:normAutofit fontScale="92500" lnSpcReduction="20000"/>
          </a:bodyPr>
          <a:lstStyle/>
          <a:p>
            <a:pPr fontAlgn="base">
              <a:spcAft>
                <a:spcPts val="1800"/>
              </a:spcAft>
            </a:pPr>
            <a:r>
              <a:rPr lang="en-US" sz="2000" b="1" dirty="0" smtClean="0"/>
              <a:t>If you require an overnight campsite,  contact the Reservation Program Director at Headquarters Camp and reserve one.</a:t>
            </a:r>
          </a:p>
          <a:p>
            <a:pPr fontAlgn="base">
              <a:spcAft>
                <a:spcPts val="600"/>
              </a:spcAft>
            </a:pPr>
            <a:r>
              <a:rPr lang="en-US" sz="2000" b="1" dirty="0" smtClean="0"/>
              <a:t>Contact the Ten Mile Scout Museum with a proposed hike route and schedule a date and time to visit:</a:t>
            </a:r>
          </a:p>
          <a:p>
            <a:pPr lvl="1" fontAlgn="base">
              <a:spcAft>
                <a:spcPts val="600"/>
              </a:spcAft>
            </a:pPr>
            <a:r>
              <a:rPr lang="en-US" sz="2000" b="1" dirty="0" smtClean="0"/>
              <a:t>845-252-2063 (T.M.R. internal phone system)</a:t>
            </a:r>
          </a:p>
          <a:p>
            <a:pPr lvl="1" fontAlgn="base">
              <a:spcAft>
                <a:spcPts val="1200"/>
              </a:spcAft>
            </a:pPr>
            <a:r>
              <a:rPr lang="en-US" sz="2000" b="1" dirty="0" smtClean="0"/>
              <a:t>845-252-3775 (Public phone number)</a:t>
            </a:r>
          </a:p>
          <a:p>
            <a:pPr fontAlgn="base">
              <a:spcAft>
                <a:spcPts val="600"/>
              </a:spcAft>
            </a:pPr>
            <a:r>
              <a:rPr lang="en-US" sz="2162" b="1" dirty="0" smtClean="0"/>
              <a:t>Note: Not all hike routes might be viable due to trail conditions. </a:t>
            </a:r>
          </a:p>
          <a:p>
            <a:pPr fontAlgn="base">
              <a:spcAft>
                <a:spcPts val="1200"/>
              </a:spcAft>
            </a:pPr>
            <a:endParaRPr lang="en-US" sz="2000" b="1" dirty="0" smtClean="0"/>
          </a:p>
          <a:p>
            <a:pPr algn="ctr" fontAlgn="base">
              <a:spcAft>
                <a:spcPts val="1200"/>
              </a:spcAft>
              <a:buNone/>
            </a:pPr>
            <a:r>
              <a:rPr lang="en-US" sz="2400" b="1" u="sng" dirty="0" smtClean="0"/>
              <a:t>Complete the Trail Award Requirements</a:t>
            </a:r>
            <a:endParaRPr lang="en-US" sz="2400" u="sng" dirty="0" smtClean="0"/>
          </a:p>
          <a:p>
            <a:pPr fontAlgn="base">
              <a:spcAft>
                <a:spcPts val="1200"/>
              </a:spcAft>
              <a:buNone/>
            </a:pPr>
            <a:endParaRPr lang="en-US" sz="200" dirty="0" smtClean="0"/>
          </a:p>
          <a:p>
            <a:pPr fontAlgn="base">
              <a:spcAft>
                <a:spcPts val="1800"/>
              </a:spcAft>
            </a:pPr>
            <a:r>
              <a:rPr lang="en-US" sz="2162" b="1" dirty="0" smtClean="0"/>
              <a:t>Complete the hiking/canoeing requirement.  </a:t>
            </a:r>
          </a:p>
          <a:p>
            <a:pPr fontAlgn="base">
              <a:spcAft>
                <a:spcPts val="1800"/>
              </a:spcAft>
            </a:pPr>
            <a:r>
              <a:rPr lang="en-US" sz="2162" b="1" dirty="0" smtClean="0"/>
              <a:t>Before, during or after your hike, visit the Museum at the scheduled date and time.</a:t>
            </a:r>
          </a:p>
          <a:p>
            <a:pPr fontAlgn="base">
              <a:spcAft>
                <a:spcPts val="1800"/>
              </a:spcAft>
            </a:pPr>
            <a:r>
              <a:rPr lang="en-US" sz="2162" b="1" dirty="0" smtClean="0"/>
              <a:t>While at the Museum, your Scouts answer the quiz questions.</a:t>
            </a:r>
          </a:p>
          <a:p>
            <a:pPr fontAlgn="base">
              <a:spcAft>
                <a:spcPts val="1800"/>
              </a:spcAft>
            </a:pPr>
            <a:r>
              <a:rPr lang="en-US" sz="2162" b="1" dirty="0" smtClean="0"/>
              <a:t>Your Scouts write the 100+ word essays.</a:t>
            </a:r>
          </a:p>
          <a:p>
            <a:pPr fontAlgn="base">
              <a:spcAft>
                <a:spcPts val="1200"/>
              </a:spcAft>
            </a:pPr>
            <a:endParaRPr lang="en-US" sz="2000" b="1"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9100"/>
            <a:ext cx="8229600" cy="5930900"/>
          </a:xfrm>
        </p:spPr>
        <p:txBody>
          <a:bodyPr>
            <a:normAutofit/>
          </a:bodyPr>
          <a:lstStyle/>
          <a:p>
            <a:pPr algn="ctr" fontAlgn="base">
              <a:buNone/>
            </a:pPr>
            <a:r>
              <a:rPr lang="en-US" sz="2400" b="1" u="sng" dirty="0" smtClean="0"/>
              <a:t>Purchase the Trail Awards</a:t>
            </a:r>
          </a:p>
          <a:p>
            <a:pPr algn="ctr" fontAlgn="base">
              <a:buNone/>
            </a:pPr>
            <a:endParaRPr lang="en-US" sz="1600" b="1" dirty="0" smtClean="0"/>
          </a:p>
          <a:p>
            <a:pPr fontAlgn="base">
              <a:spcAft>
                <a:spcPts val="1800"/>
              </a:spcAft>
            </a:pPr>
            <a:r>
              <a:rPr lang="en-US" sz="2000" b="1" dirty="0" smtClean="0"/>
              <a:t>After your Unit completed all trail award requirements, call the Museum and arrange a date and time to submit all required paperwork (answers to quiz questions &amp; essays) and purchase the awards.</a:t>
            </a:r>
          </a:p>
          <a:p>
            <a:pPr fontAlgn="base">
              <a:spcAft>
                <a:spcPts val="1800"/>
              </a:spcAft>
            </a:pPr>
            <a:r>
              <a:rPr lang="en-US" sz="2000" b="1" dirty="0" smtClean="0"/>
              <a:t>At the Museum, submit the paperwork and an application to order trail awards.  Pay for and receive your trail awards.</a:t>
            </a:r>
          </a:p>
        </p:txBody>
      </p:sp>
      <p:pic>
        <p:nvPicPr>
          <p:cNvPr id="4" name="Picture 3" descr="lg15_img_9509.jpg"/>
          <p:cNvPicPr>
            <a:picLocks noChangeAspect="1"/>
          </p:cNvPicPr>
          <p:nvPr/>
        </p:nvPicPr>
        <p:blipFill>
          <a:blip r:embed="rId2"/>
          <a:stretch>
            <a:fillRect/>
          </a:stretch>
        </p:blipFill>
        <p:spPr>
          <a:xfrm>
            <a:off x="2146238" y="3578086"/>
            <a:ext cx="5159709" cy="295608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457200"/>
            <a:ext cx="8229600" cy="2946400"/>
          </a:xfrm>
        </p:spPr>
        <p:txBody>
          <a:bodyPr>
            <a:normAutofit/>
          </a:bodyPr>
          <a:lstStyle/>
          <a:p>
            <a:pPr algn="ctr">
              <a:spcAft>
                <a:spcPts val="1800"/>
              </a:spcAft>
              <a:buNone/>
            </a:pPr>
            <a:r>
              <a:rPr lang="en-US" sz="2400" b="1" u="sng" dirty="0" smtClean="0"/>
              <a:t>Note</a:t>
            </a:r>
          </a:p>
          <a:p>
            <a:pPr>
              <a:spcAft>
                <a:spcPts val="1800"/>
              </a:spcAft>
            </a:pPr>
            <a:r>
              <a:rPr lang="en-US" sz="2000" b="1" dirty="0" smtClean="0"/>
              <a:t>The Unit can complete the hiking/canoeing requirement during the Winter or Spring and visit the Museum during summer camp.</a:t>
            </a:r>
          </a:p>
          <a:p>
            <a:pPr>
              <a:spcAft>
                <a:spcPts val="1800"/>
              </a:spcAft>
            </a:pPr>
            <a:r>
              <a:rPr lang="en-US" sz="2000" b="1" dirty="0" smtClean="0"/>
              <a:t>In this case, after visiting the Museum, the Unit submits the required paperwork (answers to quiz questions and essays), pays for and receives the trail awards.    </a:t>
            </a:r>
          </a:p>
        </p:txBody>
      </p:sp>
      <p:pic>
        <p:nvPicPr>
          <p:cNvPr id="7" name="Picture 6"/>
          <p:cNvPicPr>
            <a:picLocks noChangeAspect="1"/>
          </p:cNvPicPr>
          <p:nvPr/>
        </p:nvPicPr>
        <p:blipFill>
          <a:blip r:embed="rId2"/>
          <a:stretch>
            <a:fillRect/>
          </a:stretch>
        </p:blipFill>
        <p:spPr>
          <a:xfrm>
            <a:off x="1117600" y="3717480"/>
            <a:ext cx="6934200" cy="271586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559569"/>
            <a:ext cx="8229600" cy="817010"/>
          </a:xfrm>
        </p:spPr>
        <p:txBody>
          <a:bodyPr>
            <a:normAutofit fontScale="90000"/>
          </a:bodyPr>
          <a:lstStyle/>
          <a:p>
            <a:r>
              <a:rPr lang="en-US" sz="4800" dirty="0" smtClean="0">
                <a:solidFill>
                  <a:srgbClr val="0000FF"/>
                </a:solidFill>
                <a:latin typeface="Impact"/>
                <a:cs typeface="Impact"/>
              </a:rPr>
              <a:t>EARN THE TRAIL AWARD</a:t>
            </a:r>
            <a:br>
              <a:rPr lang="en-US" sz="4800" dirty="0" smtClean="0">
                <a:solidFill>
                  <a:srgbClr val="0000FF"/>
                </a:solidFill>
                <a:latin typeface="Impact"/>
                <a:cs typeface="Impact"/>
              </a:rPr>
            </a:br>
            <a:r>
              <a:rPr lang="en-US" sz="4800" dirty="0" smtClean="0">
                <a:solidFill>
                  <a:srgbClr val="0000FF"/>
                </a:solidFill>
                <a:latin typeface="Impact"/>
                <a:cs typeface="Impact"/>
              </a:rPr>
              <a:t>OUTSIDE OF SUMMER CAMP</a:t>
            </a:r>
            <a:endParaRPr lang="en-US" sz="4800" dirty="0">
              <a:solidFill>
                <a:srgbClr val="0000FF"/>
              </a:solidFill>
              <a:latin typeface="Impact"/>
              <a:cs typeface="Impact"/>
            </a:endParaRPr>
          </a:p>
        </p:txBody>
      </p:sp>
      <p:sp>
        <p:nvSpPr>
          <p:cNvPr id="9" name="Content Placeholder 2"/>
          <p:cNvSpPr txBox="1">
            <a:spLocks/>
          </p:cNvSpPr>
          <p:nvPr/>
        </p:nvSpPr>
        <p:spPr>
          <a:xfrm>
            <a:off x="457200" y="2297931"/>
            <a:ext cx="8229600" cy="12954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sp>
        <p:nvSpPr>
          <p:cNvPr id="12" name="Content Placeholder 2"/>
          <p:cNvSpPr>
            <a:spLocks noGrp="1"/>
          </p:cNvSpPr>
          <p:nvPr>
            <p:ph idx="1"/>
          </p:nvPr>
        </p:nvSpPr>
        <p:spPr>
          <a:xfrm>
            <a:off x="457200" y="1778000"/>
            <a:ext cx="8229600" cy="4686300"/>
          </a:xfrm>
        </p:spPr>
        <p:txBody>
          <a:bodyPr>
            <a:normAutofit lnSpcReduction="10000"/>
          </a:bodyPr>
          <a:lstStyle/>
          <a:p>
            <a:pPr algn="ctr">
              <a:buNone/>
            </a:pPr>
            <a:r>
              <a:rPr lang="en-US" sz="2400" b="1" u="sng" dirty="0" smtClean="0"/>
              <a:t>Reserve Your Camp Facilities</a:t>
            </a:r>
          </a:p>
          <a:p>
            <a:pPr algn="ctr">
              <a:buNone/>
            </a:pPr>
            <a:endParaRPr lang="en-US" sz="2000" b="1" dirty="0" smtClean="0"/>
          </a:p>
          <a:p>
            <a:pPr lvl="0">
              <a:spcAft>
                <a:spcPts val="1800"/>
              </a:spcAft>
            </a:pPr>
            <a:r>
              <a:rPr lang="en-US" sz="2162" b="1" dirty="0" smtClean="0">
                <a:solidFill>
                  <a:srgbClr val="0000FF"/>
                </a:solidFill>
              </a:rPr>
              <a:t>Open Season:  </a:t>
            </a:r>
            <a:r>
              <a:rPr lang="en-US" sz="2162" b="1" dirty="0" smtClean="0"/>
              <a:t>The Ten Mile River Historical Trails is open to hikers whenever TMR is open for Boy Scout camping. (Note: TMR is closed during the NYS Hunting Season, from mid-November to mid-December each year.) </a:t>
            </a:r>
          </a:p>
          <a:p>
            <a:pPr lvl="0">
              <a:spcAft>
                <a:spcPts val="1800"/>
              </a:spcAft>
            </a:pPr>
            <a:r>
              <a:rPr lang="en-US" sz="2162" b="1" dirty="0" smtClean="0"/>
              <a:t>Units can visit the </a:t>
            </a:r>
            <a:r>
              <a:rPr lang="en-US" sz="2162" b="1" u="sng" dirty="0" err="1" smtClean="0"/>
              <a:t>www.tenmileriver.org</a:t>
            </a:r>
            <a:r>
              <a:rPr lang="en-US" sz="2162" b="1" u="sng" dirty="0" smtClean="0">
                <a:solidFill>
                  <a:schemeClr val="accent3">
                    <a:lumMod val="75000"/>
                  </a:schemeClr>
                </a:solidFill>
              </a:rPr>
              <a:t> </a:t>
            </a:r>
            <a:r>
              <a:rPr lang="en-US" sz="2162" b="1" dirty="0" smtClean="0"/>
              <a:t>website to determine when TMR is open for Boy Scout camping.</a:t>
            </a:r>
          </a:p>
          <a:p>
            <a:pPr>
              <a:spcAft>
                <a:spcPts val="1800"/>
              </a:spcAft>
            </a:pPr>
            <a:r>
              <a:rPr lang="en-US" sz="2162" b="1" dirty="0" smtClean="0"/>
              <a:t>For a </a:t>
            </a:r>
            <a:r>
              <a:rPr lang="en-US" sz="2162" b="1" dirty="0" smtClean="0">
                <a:solidFill>
                  <a:srgbClr val="0000FF"/>
                </a:solidFill>
              </a:rPr>
              <a:t>Day Hike </a:t>
            </a:r>
            <a:r>
              <a:rPr lang="en-US" sz="2162" b="1" dirty="0" smtClean="0"/>
              <a:t>(10-miler), the Unit informs GNYC Camping Services (212-651-3077, </a:t>
            </a:r>
            <a:r>
              <a:rPr lang="en-US" sz="2162" b="1" dirty="0" err="1" smtClean="0"/>
              <a:t>Hedwig.Debonet@scouting.org</a:t>
            </a:r>
            <a:r>
              <a:rPr lang="en-US" sz="2162" b="1" dirty="0" smtClean="0"/>
              <a:t>) that it wants to satisfy the Ten Mile River Historical Trails award requirements.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TMR Map Routes 00.jpg"/>
          <p:cNvPicPr>
            <a:picLocks noChangeAspect="1"/>
          </p:cNvPicPr>
          <p:nvPr/>
        </p:nvPicPr>
        <p:blipFill>
          <a:blip r:embed="rId2"/>
          <a:stretch>
            <a:fillRect/>
          </a:stretch>
        </p:blipFill>
        <p:spPr>
          <a:xfrm>
            <a:off x="139700" y="1990725"/>
            <a:ext cx="8864600" cy="4660071"/>
          </a:xfrm>
          <a:prstGeom prst="rect">
            <a:avLst/>
          </a:prstGeom>
        </p:spPr>
      </p:pic>
      <p:sp>
        <p:nvSpPr>
          <p:cNvPr id="3" name="Content Placeholder 2"/>
          <p:cNvSpPr>
            <a:spLocks noGrp="1"/>
          </p:cNvSpPr>
          <p:nvPr>
            <p:ph idx="1"/>
          </p:nvPr>
        </p:nvSpPr>
        <p:spPr>
          <a:xfrm>
            <a:off x="0" y="338661"/>
            <a:ext cx="9144000" cy="503766"/>
          </a:xfrm>
        </p:spPr>
        <p:txBody>
          <a:bodyPr>
            <a:noAutofit/>
          </a:bodyPr>
          <a:lstStyle/>
          <a:p>
            <a:pPr lvl="0" algn="ctr" fontAlgn="base">
              <a:spcAft>
                <a:spcPts val="600"/>
              </a:spcAft>
              <a:buNone/>
            </a:pPr>
            <a:r>
              <a:rPr lang="en-US" sz="2400" b="1" dirty="0" smtClean="0"/>
              <a:t>TMR has 12,000 acres &amp; 60 miles of named trails!:</a:t>
            </a:r>
            <a:endParaRPr lang="en-US" sz="2400" dirty="0" smtClean="0"/>
          </a:p>
          <a:p>
            <a:pPr fontAlgn="base">
              <a:spcAft>
                <a:spcPts val="600"/>
              </a:spcAft>
              <a:buNone/>
            </a:pPr>
            <a:r>
              <a:rPr lang="en-US" sz="2000" b="1" dirty="0" smtClean="0"/>
              <a:t> </a:t>
            </a:r>
          </a:p>
          <a:p>
            <a:pPr lvl="0" algn="ctr" fontAlgn="base">
              <a:spcAft>
                <a:spcPts val="600"/>
              </a:spcAft>
              <a:buNone/>
            </a:pPr>
            <a:r>
              <a:rPr lang="en-US" sz="2000" b="1" dirty="0" smtClean="0"/>
              <a:t>                                                       </a:t>
            </a:r>
            <a:endParaRPr lang="en-US" sz="2000" dirty="0"/>
          </a:p>
        </p:txBody>
      </p:sp>
      <p:sp>
        <p:nvSpPr>
          <p:cNvPr id="4" name="Content Placeholder 2"/>
          <p:cNvSpPr txBox="1">
            <a:spLocks/>
          </p:cNvSpPr>
          <p:nvPr/>
        </p:nvSpPr>
        <p:spPr>
          <a:xfrm>
            <a:off x="1257301" y="876295"/>
            <a:ext cx="3873500" cy="1778005"/>
          </a:xfrm>
          <a:prstGeom prst="rect">
            <a:avLst/>
          </a:prstGeom>
        </p:spPr>
        <p:txBody>
          <a:bodyPr vert="horz" lIns="91440" tIns="45720" rIns="91440" bIns="45720" rtlCol="0">
            <a:noAutofit/>
          </a:bodyPr>
          <a:lstStyle/>
          <a:p>
            <a:pPr marL="342900" marR="0" lvl="0" indent="-342900" defTabSz="457200" rtl="0" eaLnBrk="1" fontAlgn="base" latinLnBrk="0" hangingPunct="1">
              <a:lnSpc>
                <a:spcPct val="100000"/>
              </a:lnSpc>
              <a:spcBef>
                <a:spcPct val="20000"/>
              </a:spcBef>
              <a:buClrTx/>
              <a:buSzTx/>
              <a:tabLst/>
              <a:defRPr/>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Black Ash Swamp Trail (Blue) – 0.8 mi.</a:t>
            </a:r>
          </a:p>
          <a:p>
            <a:pPr marL="342900" lvl="0" indent="-342900" fontAlgn="base">
              <a:spcBef>
                <a:spcPct val="20000"/>
              </a:spcBef>
            </a:pPr>
            <a:r>
              <a:rPr lang="en-US" sz="1200" b="1" dirty="0" smtClean="0"/>
              <a:t>Conklin Lookout Trail (Blue) – 2.0 mi.</a:t>
            </a:r>
          </a:p>
          <a:p>
            <a:pPr marL="342900" lvl="0" indent="-342900" fontAlgn="base">
              <a:spcBef>
                <a:spcPct val="20000"/>
              </a:spcBef>
            </a:pPr>
            <a:r>
              <a:rPr lang="en-US" sz="1200" b="1" dirty="0" smtClean="0"/>
              <a:t>Crystal Lake Trail (Blue) – 1.5 mi.</a:t>
            </a:r>
          </a:p>
          <a:p>
            <a:pPr marL="342900" lvl="0" indent="-342900" fontAlgn="base">
              <a:spcBef>
                <a:spcPct val="20000"/>
              </a:spcBef>
            </a:pPr>
            <a:r>
              <a:rPr lang="en-US" sz="1200" b="1" dirty="0" smtClean="0"/>
              <a:t>Davis Lake Hayden Loop Trail (Blue) – 2.8 mi. </a:t>
            </a:r>
          </a:p>
          <a:p>
            <a:pPr marL="342900" lvl="0" indent="-342900" fontAlgn="base">
              <a:spcBef>
                <a:spcPct val="20000"/>
              </a:spcBef>
            </a:pPr>
            <a:r>
              <a:rPr lang="en-US" sz="1200" b="1" dirty="0" smtClean="0"/>
              <a:t>Fox Lake Trail (Unmarked) – 2.2 mi.</a:t>
            </a:r>
          </a:p>
          <a:p>
            <a:pPr marL="342900" lvl="0" indent="-342900" fontAlgn="base">
              <a:spcBef>
                <a:spcPct val="20000"/>
              </a:spcBef>
            </a:pPr>
            <a:r>
              <a:rPr lang="en-US" sz="1200" b="1" dirty="0" smtClean="0"/>
              <a:t>Icy Pine Trail (Unmarked) – 3.2 mi. </a:t>
            </a:r>
          </a:p>
          <a:p>
            <a:pPr marL="342900" lvl="0" indent="-342900" fontAlgn="base">
              <a:spcBef>
                <a:spcPct val="20000"/>
              </a:spcBef>
            </a:pPr>
            <a:r>
              <a:rPr lang="en-US" sz="1200" b="1" dirty="0" smtClean="0"/>
              <a:t>Pisces Pond Trail (Unmarked) – 0.7 mi.  </a:t>
            </a:r>
            <a:endParaRPr kumimoji="0" lang="en-US" sz="1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656667" y="876295"/>
            <a:ext cx="3979333" cy="1981205"/>
          </a:xfrm>
          <a:prstGeom prst="rect">
            <a:avLst/>
          </a:prstGeom>
        </p:spPr>
        <p:txBody>
          <a:bodyPr vert="horz" lIns="91440" tIns="45720" rIns="91440" bIns="45720" rtlCol="0">
            <a:noAutofit/>
          </a:bodyPr>
          <a:lstStyle/>
          <a:p>
            <a:pPr marL="342900" lvl="0" indent="-342900" fontAlgn="base">
              <a:spcBef>
                <a:spcPct val="20000"/>
              </a:spcBef>
            </a:pPr>
            <a:r>
              <a:rPr lang="en-US" sz="1200" b="1" dirty="0" err="1" smtClean="0"/>
              <a:t>Ranachqua</a:t>
            </a:r>
            <a:r>
              <a:rPr lang="en-US" sz="1200" b="1" dirty="0" smtClean="0"/>
              <a:t> Lookout Trail (Unmarked) – 2.1 mi. </a:t>
            </a:r>
          </a:p>
          <a:p>
            <a:pPr marL="342900" lvl="0" indent="-342900" fontAlgn="base">
              <a:spcBef>
                <a:spcPct val="20000"/>
              </a:spcBef>
            </a:pPr>
            <a:r>
              <a:rPr lang="en-US" sz="1200" b="1" dirty="0" smtClean="0"/>
              <a:t>Rim Trail (Blue-Partial) – 5.7 mi.</a:t>
            </a:r>
          </a:p>
          <a:p>
            <a:pPr marL="342900" lvl="0" indent="-342900" fontAlgn="base">
              <a:spcBef>
                <a:spcPct val="20000"/>
              </a:spcBef>
            </a:pPr>
            <a:r>
              <a:rPr lang="en-US" sz="1200" b="1" dirty="0" smtClean="0"/>
              <a:t>Roosevelt Hill Trail (Unmarked) – 1.3 mi. </a:t>
            </a:r>
          </a:p>
          <a:p>
            <a:pPr marL="342900" lvl="0" indent="-342900" fontAlgn="base">
              <a:spcBef>
                <a:spcPct val="20000"/>
              </a:spcBef>
            </a:pPr>
            <a:r>
              <a:rPr lang="en-US" sz="1200" b="1" dirty="0" smtClean="0"/>
              <a:t>Settlement Trail (Unmarked) – 1.2 mi. </a:t>
            </a:r>
          </a:p>
          <a:p>
            <a:pPr marL="342900" lvl="0" indent="-342900" fontAlgn="base">
              <a:spcBef>
                <a:spcPct val="20000"/>
              </a:spcBef>
            </a:pPr>
            <a:r>
              <a:rPr lang="en-US" sz="1200" b="1" dirty="0" smtClean="0"/>
              <a:t>Spruce Creek Trail (Unmarked) – 0.4 mi. </a:t>
            </a:r>
          </a:p>
          <a:p>
            <a:pPr marL="342900" lvl="0" indent="-342900" fontAlgn="base">
              <a:spcBef>
                <a:spcPct val="20000"/>
              </a:spcBef>
            </a:pPr>
            <a:r>
              <a:rPr lang="en-US" sz="1200" b="1" dirty="0" smtClean="0"/>
              <a:t>Ten Mile River Trail (Red) – 32.3 mi. </a:t>
            </a:r>
          </a:p>
          <a:p>
            <a:pPr marL="342900" lvl="0" indent="-342900" fontAlgn="base">
              <a:spcBef>
                <a:spcPct val="20000"/>
              </a:spcBef>
            </a:pPr>
            <a:r>
              <a:rPr lang="en-US" sz="1200" b="1" dirty="0" smtClean="0"/>
              <a:t>Turnpike Lake Trail (Blue) – 0.3 mi. </a:t>
            </a:r>
          </a:p>
          <a:p>
            <a:pPr marL="342900" lvl="0" indent="-342900" fontAlgn="base">
              <a:spcBef>
                <a:spcPct val="20000"/>
              </a:spcBef>
            </a:pPr>
            <a:r>
              <a:rPr lang="en-US" sz="1200" b="1" dirty="0" err="1" smtClean="0"/>
              <a:t>Tusten</a:t>
            </a:r>
            <a:r>
              <a:rPr lang="en-US" sz="1200" b="1" dirty="0" smtClean="0"/>
              <a:t> Mountain Trail (Yellow) – 1.9 mi. </a:t>
            </a:r>
            <a:r>
              <a:rPr kumimoji="0" lang="en-US" sz="1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9100"/>
            <a:ext cx="8229600" cy="5867400"/>
          </a:xfrm>
        </p:spPr>
        <p:txBody>
          <a:bodyPr>
            <a:normAutofit/>
          </a:bodyPr>
          <a:lstStyle/>
          <a:p>
            <a:pPr>
              <a:spcAft>
                <a:spcPts val="1800"/>
              </a:spcAft>
            </a:pPr>
            <a:r>
              <a:rPr lang="en-US" sz="2000" b="1" dirty="0" smtClean="0"/>
              <a:t>For </a:t>
            </a:r>
            <a:r>
              <a:rPr lang="en-US" sz="2000" b="1" dirty="0"/>
              <a:t>a</a:t>
            </a:r>
            <a:r>
              <a:rPr lang="en-US" sz="2000" b="1" dirty="0" smtClean="0"/>
              <a:t> </a:t>
            </a:r>
            <a:r>
              <a:rPr lang="en-US" sz="2000" b="1" dirty="0" smtClean="0">
                <a:solidFill>
                  <a:srgbClr val="0000FF"/>
                </a:solidFill>
              </a:rPr>
              <a:t>Multi-Day Hike </a:t>
            </a:r>
            <a:r>
              <a:rPr lang="en-US" sz="2000" b="1" dirty="0"/>
              <a:t>(14-, 30-, 50-miler), the Unit reserves TMR lean-to and/or tent </a:t>
            </a:r>
            <a:r>
              <a:rPr lang="en-US" sz="2000" b="1" dirty="0" smtClean="0"/>
              <a:t>sites </a:t>
            </a:r>
            <a:r>
              <a:rPr lang="en-US" sz="2000" b="1" dirty="0"/>
              <a:t>via the</a:t>
            </a:r>
            <a:r>
              <a:rPr lang="en-US" sz="2000" b="1" dirty="0" smtClean="0"/>
              <a:t> </a:t>
            </a:r>
            <a:r>
              <a:rPr lang="en-US" sz="2000" b="1" u="sng" dirty="0" err="1" smtClean="0"/>
              <a:t>www.tenmileriver.org</a:t>
            </a:r>
            <a:r>
              <a:rPr lang="en-US" sz="2000" b="1" u="sng" dirty="0" smtClean="0">
                <a:solidFill>
                  <a:schemeClr val="accent3">
                    <a:lumMod val="75000"/>
                  </a:schemeClr>
                </a:solidFill>
              </a:rPr>
              <a:t> </a:t>
            </a:r>
            <a:r>
              <a:rPr lang="en-US" sz="2000" b="1" dirty="0" smtClean="0"/>
              <a:t>website </a:t>
            </a:r>
            <a:r>
              <a:rPr lang="en-US" sz="2000" b="1" dirty="0"/>
              <a:t>or</a:t>
            </a:r>
            <a:r>
              <a:rPr lang="en-US" sz="2000" b="1" dirty="0" smtClean="0"/>
              <a:t> by contacting GNYC </a:t>
            </a:r>
            <a:r>
              <a:rPr lang="en-US" sz="2000" b="1" dirty="0"/>
              <a:t>Camping </a:t>
            </a:r>
            <a:r>
              <a:rPr lang="en-US" sz="2000" b="1" dirty="0" smtClean="0"/>
              <a:t>Services (212-651-3077, </a:t>
            </a:r>
            <a:r>
              <a:rPr lang="en-US" sz="2000" b="1" dirty="0" err="1" smtClean="0"/>
              <a:t>Hedwig.Debonet@scouting.org</a:t>
            </a:r>
            <a:r>
              <a:rPr lang="en-US" sz="2000" b="1" dirty="0" smtClean="0"/>
              <a:t>).</a:t>
            </a:r>
          </a:p>
          <a:p>
            <a:pPr lvl="0">
              <a:spcAft>
                <a:spcPts val="1800"/>
              </a:spcAft>
            </a:pPr>
            <a:r>
              <a:rPr lang="en-US" sz="2000" b="1" dirty="0" smtClean="0"/>
              <a:t>Units </a:t>
            </a:r>
            <a:r>
              <a:rPr lang="en-US" sz="2000" b="1" dirty="0"/>
              <a:t>can arrange a Delaware River canoe trip by calling 845-252-2011 (TMR Main Office)</a:t>
            </a:r>
            <a:r>
              <a:rPr lang="en-US" sz="2000" b="1" dirty="0" smtClean="0"/>
              <a:t>.</a:t>
            </a:r>
            <a:endParaRPr lang="en-US" sz="2000" b="1" dirty="0"/>
          </a:p>
        </p:txBody>
      </p:sp>
      <p:pic>
        <p:nvPicPr>
          <p:cNvPr id="4" name="Picture 3" descr="lg15_trek 05.jpg"/>
          <p:cNvPicPr>
            <a:picLocks noChangeAspect="1"/>
          </p:cNvPicPr>
          <p:nvPr/>
        </p:nvPicPr>
        <p:blipFill>
          <a:blip r:embed="rId2"/>
          <a:stretch>
            <a:fillRect/>
          </a:stretch>
        </p:blipFill>
        <p:spPr>
          <a:xfrm>
            <a:off x="792704" y="3002706"/>
            <a:ext cx="7754396" cy="332189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6401"/>
            <a:ext cx="8229600" cy="1803400"/>
          </a:xfrm>
        </p:spPr>
        <p:txBody>
          <a:bodyPr>
            <a:normAutofit/>
          </a:bodyPr>
          <a:lstStyle/>
          <a:p>
            <a:pPr algn="ctr">
              <a:buNone/>
            </a:pPr>
            <a:r>
              <a:rPr lang="en-US" sz="2400" b="1" u="sng" dirty="0" smtClean="0"/>
              <a:t>Register for the Trail Award</a:t>
            </a:r>
          </a:p>
          <a:p>
            <a:pPr algn="ctr">
              <a:buNone/>
            </a:pPr>
            <a:endParaRPr lang="en-US" sz="1400" b="1" dirty="0" smtClean="0"/>
          </a:p>
          <a:p>
            <a:pPr lvl="0"/>
            <a:r>
              <a:rPr lang="en-US" sz="2000" b="1" dirty="0" smtClean="0"/>
              <a:t>The Unit </a:t>
            </a:r>
            <a:r>
              <a:rPr lang="en-US" sz="2000" b="1" dirty="0"/>
              <a:t>registers for the </a:t>
            </a:r>
            <a:r>
              <a:rPr lang="en-US" sz="2000" b="1" dirty="0" smtClean="0"/>
              <a:t>Ten Mile River Historical Trails </a:t>
            </a:r>
            <a:r>
              <a:rPr lang="en-US" sz="2000" b="1" dirty="0"/>
              <a:t>through the Museum’s</a:t>
            </a:r>
            <a:r>
              <a:rPr lang="en-US" sz="2000" b="1" dirty="0" smtClean="0"/>
              <a:t> </a:t>
            </a:r>
            <a:r>
              <a:rPr lang="en-US" sz="2000" b="1" u="sng" dirty="0" err="1" smtClean="0"/>
              <a:t>www.tenmileriver.org</a:t>
            </a:r>
            <a:r>
              <a:rPr lang="en-US" sz="2000" b="1" u="sng" dirty="0" smtClean="0"/>
              <a:t> </a:t>
            </a:r>
            <a:r>
              <a:rPr lang="en-US" sz="2000" b="1" dirty="0" smtClean="0"/>
              <a:t>website</a:t>
            </a:r>
            <a:r>
              <a:rPr lang="en-US" sz="2000" b="1" dirty="0"/>
              <a:t>, at least three weeks</a:t>
            </a:r>
            <a:r>
              <a:rPr lang="en-US" sz="2000" b="1" dirty="0" smtClean="0"/>
              <a:t> before their earliest hike date.</a:t>
            </a:r>
          </a:p>
          <a:p>
            <a:pPr lvl="0"/>
            <a:endParaRPr lang="en-US" sz="2000" b="1" dirty="0" smtClean="0"/>
          </a:p>
          <a:p>
            <a:pPr lvl="0"/>
            <a:endParaRPr lang="en-US" sz="2000" b="1" dirty="0" smtClean="0"/>
          </a:p>
          <a:p>
            <a:pPr lvl="0"/>
            <a:endParaRPr lang="en-US" sz="2000" b="1" dirty="0" smtClean="0"/>
          </a:p>
          <a:p>
            <a:pPr lvl="0"/>
            <a:endParaRPr lang="en-US" sz="2000" b="1" dirty="0" smtClean="0"/>
          </a:p>
          <a:p>
            <a:pPr lvl="0"/>
            <a:endParaRPr lang="en-US" sz="2000" b="1" dirty="0" smtClean="0"/>
          </a:p>
          <a:p>
            <a:pPr lvl="0"/>
            <a:endParaRPr lang="en-US" sz="2000" b="1" dirty="0" smtClean="0"/>
          </a:p>
          <a:p>
            <a:pPr lvl="0"/>
            <a:endParaRPr lang="en-US" sz="2000" b="1" dirty="0" smtClean="0"/>
          </a:p>
        </p:txBody>
      </p:sp>
      <p:sp>
        <p:nvSpPr>
          <p:cNvPr id="5" name="Content Placeholder 2"/>
          <p:cNvSpPr txBox="1">
            <a:spLocks/>
          </p:cNvSpPr>
          <p:nvPr/>
        </p:nvSpPr>
        <p:spPr>
          <a:xfrm>
            <a:off x="457200" y="5549900"/>
            <a:ext cx="8229600" cy="1320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The Ten Mile River Historical Trails Committee replies to the Unit, confirming their hike date and route, and schedules a date and time to visit the Museum, if open that date.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5" descr="TMRHT Registration Form.jpg"/>
          <p:cNvPicPr>
            <a:picLocks noChangeAspect="1"/>
          </p:cNvPicPr>
          <p:nvPr/>
        </p:nvPicPr>
        <p:blipFill>
          <a:blip r:embed="rId2"/>
          <a:stretch>
            <a:fillRect/>
          </a:stretch>
        </p:blipFill>
        <p:spPr>
          <a:xfrm>
            <a:off x="3517900" y="2209801"/>
            <a:ext cx="1890512" cy="325119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2"/>
          <p:cNvSpPr txBox="1">
            <a:spLocks/>
          </p:cNvSpPr>
          <p:nvPr/>
        </p:nvSpPr>
        <p:spPr>
          <a:xfrm>
            <a:off x="457200" y="3848100"/>
            <a:ext cx="8229600" cy="2832100"/>
          </a:xfrm>
          <a:prstGeom prst="rect">
            <a:avLst/>
          </a:prstGeom>
        </p:spPr>
        <p:txBody>
          <a:bodyPr vert="horz" lIns="91440" tIns="45720" rIns="91440" bIns="45720" rtlCol="0">
            <a:normAutofit fontScale="92500" lnSpcReduction="10000"/>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95" b="1" u="sng" dirty="0" smtClean="0"/>
              <a:t>If </a:t>
            </a:r>
            <a:r>
              <a:rPr lang="en-US" sz="2595" b="1" u="sng" dirty="0" err="1" smtClean="0"/>
              <a:t>t</a:t>
            </a:r>
            <a:r>
              <a:rPr kumimoji="0" lang="en-US" sz="2595" b="1" i="0" u="sng" strike="noStrike" kern="1200" cap="none" spc="0" normalizeH="0" baseline="0" noProof="0" dirty="0" smtClean="0">
                <a:ln>
                  <a:noFill/>
                </a:ln>
                <a:solidFill>
                  <a:schemeClr val="tx1"/>
                </a:solidFill>
                <a:effectLst/>
                <a:uLnTx/>
                <a:uFillTx/>
                <a:latin typeface="+mn-lt"/>
                <a:ea typeface="+mn-ea"/>
                <a:cs typeface="+mn-cs"/>
              </a:rPr>
              <a:t>he Museum is Open</a:t>
            </a:r>
            <a:endParaRPr kumimoji="0" lang="en-US" sz="2595"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sz="1514" dirty="0" smtClean="0"/>
          </a:p>
          <a:p>
            <a:pPr marL="342900" marR="0" lvl="0" indent="-342900" algn="l" defTabSz="457200" rtl="0" eaLnBrk="1" fontAlgn="auto" latinLnBrk="0" hangingPunct="1">
              <a:lnSpc>
                <a:spcPct val="100000"/>
              </a:lnSpc>
              <a:spcBef>
                <a:spcPct val="20000"/>
              </a:spcBef>
              <a:spcAft>
                <a:spcPts val="1200"/>
              </a:spcAft>
              <a:buClrTx/>
              <a:buSzTx/>
              <a:buFont typeface="Arial"/>
              <a:buChar char="•"/>
              <a:tabLst/>
              <a:defRPr/>
            </a:pPr>
            <a:r>
              <a:rPr lang="en-US" sz="2162" b="1" dirty="0" smtClean="0"/>
              <a:t>Before</a:t>
            </a:r>
            <a:r>
              <a:rPr lang="en-US" sz="2162" b="1" dirty="0" smtClean="0"/>
              <a:t>, during, or after the hike, </a:t>
            </a:r>
            <a:r>
              <a:rPr lang="en-US" sz="2162" b="1" dirty="0" err="1" smtClean="0"/>
              <a:t>t</a:t>
            </a:r>
            <a:r>
              <a:rPr kumimoji="0" lang="en-US" sz="2162" b="1" i="0" u="none" strike="noStrike" kern="1200" cap="none" spc="0" normalizeH="0" baseline="0" noProof="0" dirty="0" smtClean="0">
                <a:ln>
                  <a:noFill/>
                </a:ln>
                <a:solidFill>
                  <a:schemeClr val="tx1"/>
                </a:solidFill>
                <a:effectLst/>
                <a:uLnTx/>
                <a:uFillTx/>
                <a:latin typeface="+mn-lt"/>
                <a:ea typeface="+mn-ea"/>
                <a:cs typeface="+mn-cs"/>
              </a:rPr>
              <a:t>he Unit visits the Museum, answers the quiz questions and completes the essays.</a:t>
            </a:r>
          </a:p>
          <a:p>
            <a:pPr marL="342900" indent="-342900">
              <a:spcBef>
                <a:spcPct val="20000"/>
              </a:spcBef>
              <a:spcAft>
                <a:spcPts val="1200"/>
              </a:spcAft>
              <a:buFont typeface="Arial"/>
              <a:buChar char="•"/>
              <a:defRPr/>
            </a:pPr>
            <a:r>
              <a:rPr lang="en-US" sz="2162" b="1" dirty="0" smtClean="0"/>
              <a:t>Once all trail award requirements have been completed, the Unit submits </a:t>
            </a:r>
            <a:r>
              <a:rPr lang="en-US" sz="2162" b="1" dirty="0" smtClean="0"/>
              <a:t>the quiz answers, essays and </a:t>
            </a:r>
            <a:r>
              <a:rPr lang="en-US" sz="2162" b="1" dirty="0" smtClean="0"/>
              <a:t>application </a:t>
            </a:r>
            <a:r>
              <a:rPr lang="en-US" sz="2162" b="1" dirty="0" smtClean="0"/>
              <a:t>form to the Museum to </a:t>
            </a:r>
            <a:r>
              <a:rPr lang="en-US" sz="2162" b="1" dirty="0" smtClean="0"/>
              <a:t>order trail awards, pays for and receives the trail awards. </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57200" y="419100"/>
            <a:ext cx="8229600" cy="2260600"/>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1800"/>
              </a:spcAft>
              <a:buClrTx/>
              <a:buSzTx/>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At TMR</a:t>
            </a:r>
          </a:p>
          <a:p>
            <a:pPr marL="342900" marR="0" lvl="0" indent="-342900" defTabSz="457200" rtl="0" eaLnBrk="1" fontAlgn="auto" latinLnBrk="0" hangingPunct="1">
              <a:lnSpc>
                <a:spcPct val="100000"/>
              </a:lnSpc>
              <a:spcBef>
                <a:spcPct val="20000"/>
              </a:spcBef>
              <a:spcAft>
                <a:spcPts val="1200"/>
              </a:spcAft>
              <a:buClrTx/>
              <a:buSzTx/>
              <a:buFont typeface="Arial"/>
              <a:buChar char="•"/>
              <a:tabLst/>
              <a:defRPr/>
            </a:pPr>
            <a:r>
              <a:rPr lang="en-US" sz="2000" b="1" dirty="0" smtClean="0"/>
              <a:t>Upon arrival in camp,</a:t>
            </a:r>
            <a:r>
              <a:rPr lang="en-US" sz="2000" b="1" dirty="0" smtClean="0"/>
              <a:t> Unit checks-</a:t>
            </a:r>
            <a:r>
              <a:rPr lang="en-US" sz="2000" b="1" dirty="0" smtClean="0"/>
              <a:t>in with the TMR Ranger </a:t>
            </a:r>
            <a:r>
              <a:rPr lang="en-US" sz="2000" b="1" dirty="0" smtClean="0"/>
              <a:t>staff and informs them what route they will be hiking.</a:t>
            </a:r>
            <a:endParaRPr lang="en-US" sz="2000" b="1" dirty="0" smtClean="0"/>
          </a:p>
          <a:p>
            <a:pPr marL="342900" marR="0" lvl="0" indent="-342900" defTabSz="457200" rtl="0" eaLnBrk="1" fontAlgn="auto" latinLnBrk="0" hangingPunct="1">
              <a:lnSpc>
                <a:spcPct val="100000"/>
              </a:lnSpc>
              <a:spcBef>
                <a:spcPct val="20000"/>
              </a:spcBef>
              <a:spcAft>
                <a:spcPts val="1200"/>
              </a:spcAft>
              <a:buClrTx/>
              <a:buSzTx/>
              <a:buFont typeface="Arial"/>
              <a:buChar char="•"/>
              <a:tabLst/>
              <a:defRPr/>
            </a:pPr>
            <a:r>
              <a:rPr lang="en-US" sz="2000" b="1" dirty="0" smtClean="0"/>
              <a:t>Day Units pay the $1 per person day-use fee.</a:t>
            </a: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spcAft>
                <a:spcPts val="1200"/>
              </a:spcAft>
              <a:buFont typeface="Arial"/>
              <a:buChar char="•"/>
            </a:pPr>
            <a:r>
              <a:rPr lang="en-US" sz="2000" b="1" dirty="0" smtClean="0"/>
              <a:t>The Unit completes the hiking/canoeing requirement.</a:t>
            </a:r>
            <a:endParaRPr lang="en-US" sz="2000" b="1" dirty="0" smtClean="0"/>
          </a:p>
          <a:p>
            <a:pPr marL="342900" indent="-342900">
              <a:spcBef>
                <a:spcPct val="20000"/>
              </a:spcBef>
              <a:spcAft>
                <a:spcPts val="1200"/>
              </a:spcAft>
              <a:buFont typeface="Arial"/>
              <a:buChar char="•"/>
            </a:pPr>
            <a:r>
              <a:rPr lang="en-US" sz="2000" b="1" dirty="0" smtClean="0"/>
              <a:t>Unit c</a:t>
            </a:r>
            <a:r>
              <a:rPr lang="en-US" sz="2000" b="1" dirty="0" smtClean="0"/>
              <a:t>hecks-</a:t>
            </a:r>
            <a:r>
              <a:rPr lang="en-US" sz="2000" b="1" dirty="0" smtClean="0"/>
              <a:t>out with the TMR Ranger staff so that they know that you left camp safely.</a:t>
            </a:r>
          </a:p>
          <a:p>
            <a:pPr marL="342900" indent="-342900">
              <a:spcBef>
                <a:spcPct val="20000"/>
              </a:spcBef>
              <a:spcAft>
                <a:spcPts val="2400"/>
              </a:spcAft>
              <a:buFont typeface="Arial"/>
              <a:buChar char="•"/>
            </a:pPr>
            <a:endParaRPr lang="en-US" sz="2000" b="1" dirty="0" smtClean="0"/>
          </a:p>
          <a:p>
            <a:pPr marL="342900" marR="0" lvl="0" indent="-342900" algn="ctr" defTabSz="457200" rtl="0" eaLnBrk="1" fontAlgn="auto" latinLnBrk="0" hangingPunct="1">
              <a:lnSpc>
                <a:spcPct val="100000"/>
              </a:lnSpc>
              <a:spcBef>
                <a:spcPct val="20000"/>
              </a:spcBef>
              <a:spcAft>
                <a:spcPts val="1200"/>
              </a:spcAft>
              <a:buClrTx/>
              <a:buSzTx/>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2"/>
          <p:cNvSpPr txBox="1">
            <a:spLocks/>
          </p:cNvSpPr>
          <p:nvPr/>
        </p:nvSpPr>
        <p:spPr>
          <a:xfrm>
            <a:off x="482600" y="457200"/>
            <a:ext cx="8242300" cy="1752600"/>
          </a:xfrm>
          <a:prstGeom prst="rect">
            <a:avLst/>
          </a:prstGeom>
        </p:spPr>
        <p:txBody>
          <a:bodyPr vert="horz" lIns="91440" tIns="45720" rIns="91440" bIns="45720" rtlCol="0">
            <a:normAutofit/>
          </a:bodyPr>
          <a:lstStyle/>
          <a:p>
            <a:pPr marL="742950" marR="0" lvl="1" indent="-28575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If the Museum is Closed</a:t>
            </a: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buFont typeface="Arial"/>
              <a:buChar char="•"/>
            </a:pPr>
            <a:r>
              <a:rPr lang="en-US" sz="2000" b="1" dirty="0" smtClean="0"/>
              <a:t>The Unit has eight months to visit the Museum, answer the quiz questions, write the essays and purchase the trail awards.</a:t>
            </a:r>
          </a:p>
        </p:txBody>
      </p:sp>
      <p:sp>
        <p:nvSpPr>
          <p:cNvPr id="8" name="Content Placeholder 2"/>
          <p:cNvSpPr txBox="1">
            <a:spLocks/>
          </p:cNvSpPr>
          <p:nvPr/>
        </p:nvSpPr>
        <p:spPr>
          <a:xfrm>
            <a:off x="495300" y="2273300"/>
            <a:ext cx="8229600" cy="4584700"/>
          </a:xfrm>
          <a:prstGeom prst="rect">
            <a:avLst/>
          </a:prstGeom>
        </p:spPr>
        <p:txBody>
          <a:bodyPr vert="horz" lIns="91440" tIns="45720" rIns="91440" bIns="45720" rtlCol="0">
            <a:normAutofit/>
          </a:bodyPr>
          <a:lstStyle/>
          <a:p>
            <a:pPr marL="742950" marR="0" lvl="1" indent="-28575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If the Unit Previously</a:t>
            </a:r>
            <a:r>
              <a:rPr kumimoji="0" lang="en-US" sz="2400" b="1" i="0" u="sng" strike="noStrike" kern="1200" cap="none" spc="0" normalizeH="0" noProof="0" dirty="0" smtClean="0">
                <a:ln>
                  <a:noFill/>
                </a:ln>
                <a:solidFill>
                  <a:schemeClr val="tx1"/>
                </a:solidFill>
                <a:effectLst/>
                <a:uLnTx/>
                <a:uFillTx/>
                <a:latin typeface="+mn-lt"/>
                <a:ea typeface="+mn-ea"/>
                <a:cs typeface="+mn-cs"/>
              </a:rPr>
              <a:t> Visited the Museum</a:t>
            </a:r>
            <a:endParaRPr kumimoji="0" lang="en-US" sz="2400" b="1" i="0" u="sng"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The Unit mails the quiz answers, essays, application to order trail awards, and payment for trail awards (check made out to “Greater New York Councils, BSA”) to:</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r>
              <a:rPr kumimoji="0" lang="en-US" b="1" i="0" u="none" strike="noStrike" kern="1200" cap="none" spc="0" normalizeH="0" baseline="0" noProof="0" dirty="0" smtClean="0">
                <a:ln>
                  <a:noFill/>
                </a:ln>
                <a:solidFill>
                  <a:schemeClr val="tx1"/>
                </a:solidFill>
                <a:effectLst/>
                <a:uLnTx/>
                <a:uFillTx/>
                <a:latin typeface="+mn-lt"/>
                <a:ea typeface="+mn-ea"/>
                <a:cs typeface="+mn-cs"/>
              </a:rPr>
              <a:t>	Greater New York Councils, B.S.A.</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			350 5th Ave. Suite #7820</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			New York, NY 10018</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			Attn: Ten Mile River Historical Trails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The Museum mails the trail awards to the Unit.</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lg15_img_9467.jpg"/>
          <p:cNvPicPr>
            <a:picLocks noChangeAspect="1"/>
          </p:cNvPicPr>
          <p:nvPr/>
        </p:nvPicPr>
        <p:blipFill>
          <a:blip r:embed="rId2"/>
          <a:stretch>
            <a:fillRect/>
          </a:stretch>
        </p:blipFill>
        <p:spPr>
          <a:xfrm>
            <a:off x="7188726" y="3843296"/>
            <a:ext cx="1396473" cy="264363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ontent Placeholder 2"/>
          <p:cNvSpPr txBox="1">
            <a:spLocks/>
          </p:cNvSpPr>
          <p:nvPr/>
        </p:nvSpPr>
        <p:spPr>
          <a:xfrm>
            <a:off x="482600" y="292100"/>
            <a:ext cx="8242300" cy="584200"/>
          </a:xfrm>
          <a:prstGeom prst="rect">
            <a:avLst/>
          </a:prstGeom>
        </p:spPr>
        <p:txBody>
          <a:bodyPr vert="horz" lIns="91440" tIns="45720" rIns="91440" bIns="45720" rtlCol="0">
            <a:normAutofit/>
          </a:bodyPr>
          <a:lstStyle/>
          <a:p>
            <a:pPr marL="742950" marR="0" lvl="1" indent="-28575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Trail Awards Order Form</a:t>
            </a: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icture 4" descr="TMRHT Awards Order Form_Part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17500" y="927100"/>
            <a:ext cx="4200009" cy="5435600"/>
          </a:xfrm>
          <a:prstGeom prst="rect">
            <a:avLst/>
          </a:prstGeom>
          <a:ln>
            <a:solidFill>
              <a:schemeClr val="tx1"/>
            </a:solidFill>
          </a:ln>
        </p:spPr>
      </p:pic>
      <p:pic>
        <p:nvPicPr>
          <p:cNvPr id="6" name="Picture 5" descr="TMRHT Awards Order Form_Part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703764" y="927100"/>
            <a:ext cx="4200008" cy="54356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useum Front.JPG"/>
          <p:cNvPicPr>
            <a:picLocks noChangeAspect="1"/>
          </p:cNvPicPr>
          <p:nvPr/>
        </p:nvPicPr>
        <p:blipFill>
          <a:blip r:embed="rId2"/>
          <a:stretch>
            <a:fillRect/>
          </a:stretch>
        </p:blipFill>
        <p:spPr>
          <a:xfrm>
            <a:off x="1319333" y="805460"/>
            <a:ext cx="3160830" cy="2132463"/>
          </a:xfrm>
          <a:prstGeom prst="rect">
            <a:avLst/>
          </a:prstGeom>
          <a:ln>
            <a:solidFill>
              <a:schemeClr val="tx1"/>
            </a:solidFill>
          </a:ln>
        </p:spPr>
      </p:pic>
      <p:sp>
        <p:nvSpPr>
          <p:cNvPr id="7" name="Content Placeholder 2"/>
          <p:cNvSpPr txBox="1">
            <a:spLocks/>
          </p:cNvSpPr>
          <p:nvPr/>
        </p:nvSpPr>
        <p:spPr>
          <a:xfrm>
            <a:off x="469900" y="5715000"/>
            <a:ext cx="8229600" cy="1104900"/>
          </a:xfrm>
          <a:prstGeom prst="rect">
            <a:avLst/>
          </a:prstGeom>
        </p:spPr>
        <p:txBody>
          <a:bodyPr vert="horz" lIns="91440" tIns="45720" rIns="91440" bIns="45720" rtlCol="0">
            <a:noAutofit/>
          </a:bodyPr>
          <a:lstStyle/>
          <a:p>
            <a:pPr marL="342900" marR="0" lvl="0" indent="-342900" defTabSz="457200" rtl="0" eaLnBrk="1" fontAlgn="auto" latinLnBrk="0" hangingPunct="1">
              <a:lnSpc>
                <a:spcPct val="100000"/>
              </a:lnSpc>
              <a:spcBef>
                <a:spcPct val="20000"/>
              </a:spcBef>
              <a:spcAft>
                <a:spcPts val="1800"/>
              </a:spcAft>
              <a:buClrTx/>
              <a:buSzTx/>
              <a:buFont typeface="Arial"/>
              <a:buChar char="•"/>
              <a:tabLst/>
              <a:defRPr/>
            </a:pPr>
            <a:r>
              <a:rPr lang="en-US" sz="2000" b="1" dirty="0" smtClean="0"/>
              <a:t>Exhibits on TMR and local history, including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historic sites you visited while hiking around TMR.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0" y="241300"/>
            <a:ext cx="9144000" cy="482600"/>
          </a:xfrm>
          <a:prstGeom prst="rect">
            <a:avLst/>
          </a:prstGeom>
        </p:spPr>
        <p:txBody>
          <a:bodyPr vert="horz" lIns="91440" tIns="45720" rIns="91440" bIns="45720" rtlCol="0">
            <a:normAutofit fontScale="25000" lnSpcReduction="20000"/>
          </a:bodyPr>
          <a:lstStyle/>
          <a:p>
            <a:pPr marL="342900" marR="0" lvl="0" indent="-342900" algn="ctr" defTabSz="457200" rtl="0" eaLnBrk="1" fontAlgn="auto" latinLnBrk="0" hangingPunct="1">
              <a:lnSpc>
                <a:spcPct val="100000"/>
              </a:lnSpc>
              <a:spcBef>
                <a:spcPct val="20000"/>
              </a:spcBef>
              <a:spcAft>
                <a:spcPts val="1800"/>
              </a:spcAft>
              <a:buClrTx/>
              <a:buSzTx/>
              <a:tabLst/>
              <a:defRPr/>
            </a:pPr>
            <a:r>
              <a:rPr kumimoji="0" lang="en-US" sz="9600" b="1" i="0" u="sng" strike="noStrike" kern="1200" cap="none" spc="0" normalizeH="0" baseline="0" noProof="0" dirty="0" smtClean="0">
                <a:ln>
                  <a:noFill/>
                </a:ln>
                <a:solidFill>
                  <a:schemeClr val="tx1"/>
                </a:solidFill>
                <a:effectLst/>
                <a:uLnTx/>
                <a:uFillTx/>
                <a:latin typeface="+mn-lt"/>
                <a:ea typeface="+mn-ea"/>
                <a:cs typeface="+mn-cs"/>
              </a:rPr>
              <a:t>Ten Mile River</a:t>
            </a:r>
            <a:r>
              <a:rPr kumimoji="0" lang="en-US" sz="9600" b="1" i="0" u="sng" strike="noStrike" kern="1200" cap="none" spc="0" normalizeH="0" noProof="0" dirty="0" smtClean="0">
                <a:ln>
                  <a:noFill/>
                </a:ln>
                <a:solidFill>
                  <a:schemeClr val="tx1"/>
                </a:solidFill>
                <a:effectLst/>
                <a:uLnTx/>
                <a:uFillTx/>
                <a:latin typeface="+mn-lt"/>
                <a:ea typeface="+mn-ea"/>
                <a:cs typeface="+mn-cs"/>
              </a:rPr>
              <a:t> Scout Museum</a:t>
            </a:r>
            <a:endParaRPr kumimoji="0" lang="en-US" sz="9600" b="1"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1200"/>
              </a:spcAft>
              <a:buClrTx/>
              <a:buSzTx/>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353"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5" name="Picture 14" descr="New-Museum-13.JPG"/>
          <p:cNvPicPr>
            <a:picLocks noChangeAspect="1"/>
          </p:cNvPicPr>
          <p:nvPr/>
        </p:nvPicPr>
        <p:blipFill>
          <a:blip r:embed="rId3"/>
          <a:stretch>
            <a:fillRect/>
          </a:stretch>
        </p:blipFill>
        <p:spPr>
          <a:xfrm>
            <a:off x="1310866" y="3077673"/>
            <a:ext cx="3160830" cy="2370623"/>
          </a:xfrm>
          <a:prstGeom prst="rect">
            <a:avLst/>
          </a:prstGeom>
          <a:ln>
            <a:solidFill>
              <a:schemeClr val="tx1"/>
            </a:solidFill>
          </a:ln>
        </p:spPr>
      </p:pic>
      <p:pic>
        <p:nvPicPr>
          <p:cNvPr id="16" name="Picture 15" descr="New-Museum-11.JPG"/>
          <p:cNvPicPr>
            <a:picLocks noChangeAspect="1"/>
          </p:cNvPicPr>
          <p:nvPr/>
        </p:nvPicPr>
        <p:blipFill>
          <a:blip r:embed="rId4"/>
          <a:stretch>
            <a:fillRect/>
          </a:stretch>
        </p:blipFill>
        <p:spPr>
          <a:xfrm>
            <a:off x="4625562" y="805460"/>
            <a:ext cx="3228567" cy="2132463"/>
          </a:xfrm>
          <a:prstGeom prst="rect">
            <a:avLst/>
          </a:prstGeom>
          <a:ln>
            <a:solidFill>
              <a:schemeClr val="tx1"/>
            </a:solidFill>
          </a:ln>
        </p:spPr>
      </p:pic>
      <p:pic>
        <p:nvPicPr>
          <p:cNvPr id="17" name="Picture 16" descr="New-Museum-16.JPG"/>
          <p:cNvPicPr>
            <a:picLocks noChangeAspect="1"/>
          </p:cNvPicPr>
          <p:nvPr/>
        </p:nvPicPr>
        <p:blipFill>
          <a:blip r:embed="rId5"/>
          <a:stretch>
            <a:fillRect/>
          </a:stretch>
        </p:blipFill>
        <p:spPr>
          <a:xfrm>
            <a:off x="4625563" y="3077673"/>
            <a:ext cx="3228567" cy="2370623"/>
          </a:xfrm>
          <a:prstGeom prst="rect">
            <a:avLst/>
          </a:prstGeom>
          <a:ln>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406400"/>
            <a:ext cx="8229600" cy="571500"/>
          </a:xfrm>
        </p:spPr>
        <p:txBody>
          <a:bodyPr>
            <a:normAutofit/>
          </a:bodyPr>
          <a:lstStyle/>
          <a:p>
            <a:pPr algn="ctr">
              <a:buNone/>
            </a:pPr>
            <a:r>
              <a:rPr lang="en-US" sz="2400" b="1" u="sng" dirty="0" smtClean="0"/>
              <a:t>The Ten Mile River Scout Museum Website</a:t>
            </a:r>
          </a:p>
        </p:txBody>
      </p:sp>
      <p:sp>
        <p:nvSpPr>
          <p:cNvPr id="6" name="Content Placeholder 2"/>
          <p:cNvSpPr txBox="1">
            <a:spLocks/>
          </p:cNvSpPr>
          <p:nvPr/>
        </p:nvSpPr>
        <p:spPr>
          <a:xfrm>
            <a:off x="0" y="863600"/>
            <a:ext cx="9144000" cy="5334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err="1" smtClean="0">
                <a:ln>
                  <a:noFill/>
                </a:ln>
                <a:solidFill>
                  <a:schemeClr val="tx1"/>
                </a:solidFill>
                <a:effectLst/>
                <a:uLnTx/>
                <a:uFillTx/>
                <a:latin typeface="+mn-lt"/>
                <a:ea typeface="+mn-ea"/>
                <a:cs typeface="+mn-cs"/>
              </a:rPr>
              <a:t>www.tmrmuseum.org/tmr</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-historic-trails-info</a:t>
            </a:r>
          </a:p>
        </p:txBody>
      </p:sp>
      <p:pic>
        <p:nvPicPr>
          <p:cNvPr id="8" name="Picture 7" descr="TMRHT Info 1.tiff"/>
          <p:cNvPicPr>
            <a:picLocks noChangeAspect="1"/>
          </p:cNvPicPr>
          <p:nvPr/>
        </p:nvPicPr>
        <p:blipFill>
          <a:blip r:embed="rId2"/>
          <a:stretch>
            <a:fillRect/>
          </a:stretch>
        </p:blipFill>
        <p:spPr>
          <a:xfrm>
            <a:off x="2184400" y="1397000"/>
            <a:ext cx="5016500" cy="5162287"/>
          </a:xfrm>
          <a:prstGeom prst="rect">
            <a:avLst/>
          </a:prstGeom>
          <a:ln w="12700">
            <a:solidFill>
              <a:schemeClr val="tx1"/>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MRHT Web Site 2a.jpg"/>
          <p:cNvPicPr>
            <a:picLocks noChangeAspect="1"/>
          </p:cNvPicPr>
          <p:nvPr/>
        </p:nvPicPr>
        <p:blipFill>
          <a:blip r:embed="rId2"/>
          <a:stretch>
            <a:fillRect/>
          </a:stretch>
        </p:blipFill>
        <p:spPr>
          <a:xfrm>
            <a:off x="2209800" y="1061442"/>
            <a:ext cx="4718120" cy="5250458"/>
          </a:xfrm>
          <a:prstGeom prst="rect">
            <a:avLst/>
          </a:prstGeom>
          <a:ln>
            <a:solidFill>
              <a:schemeClr val="tx1"/>
            </a:solidFill>
          </a:ln>
        </p:spPr>
      </p:pic>
      <p:sp>
        <p:nvSpPr>
          <p:cNvPr id="3" name="Content Placeholder 2"/>
          <p:cNvSpPr>
            <a:spLocks noGrp="1"/>
          </p:cNvSpPr>
          <p:nvPr>
            <p:ph idx="1"/>
          </p:nvPr>
        </p:nvSpPr>
        <p:spPr>
          <a:xfrm>
            <a:off x="0" y="406400"/>
            <a:ext cx="9144000" cy="419100"/>
          </a:xfrm>
        </p:spPr>
        <p:txBody>
          <a:bodyPr>
            <a:normAutofit/>
          </a:bodyPr>
          <a:lstStyle/>
          <a:p>
            <a:pPr algn="ctr">
              <a:buNone/>
            </a:pPr>
            <a:r>
              <a:rPr lang="en-US" sz="2000" b="1" u="sng" dirty="0" smtClean="0"/>
              <a:t>Trail Award Requirements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MRHT Web Site 2.tiff"/>
          <p:cNvPicPr>
            <a:picLocks noChangeAspect="1"/>
          </p:cNvPicPr>
          <p:nvPr/>
        </p:nvPicPr>
        <p:blipFill>
          <a:blip r:embed="rId2"/>
          <a:stretch>
            <a:fillRect/>
          </a:stretch>
        </p:blipFill>
        <p:spPr>
          <a:xfrm>
            <a:off x="539016" y="1716087"/>
            <a:ext cx="8185883" cy="3567113"/>
          </a:xfrm>
          <a:prstGeom prst="rect">
            <a:avLst/>
          </a:prstGeom>
          <a:ln>
            <a:solidFill>
              <a:schemeClr val="tx1"/>
            </a:solidFill>
          </a:ln>
        </p:spPr>
      </p:pic>
      <p:sp>
        <p:nvSpPr>
          <p:cNvPr id="5" name="Content Placeholder 2"/>
          <p:cNvSpPr>
            <a:spLocks noGrp="1"/>
          </p:cNvSpPr>
          <p:nvPr>
            <p:ph idx="1"/>
          </p:nvPr>
        </p:nvSpPr>
        <p:spPr>
          <a:xfrm>
            <a:off x="0" y="406400"/>
            <a:ext cx="9144000" cy="419100"/>
          </a:xfrm>
        </p:spPr>
        <p:txBody>
          <a:bodyPr>
            <a:normAutofit/>
          </a:bodyPr>
          <a:lstStyle/>
          <a:p>
            <a:pPr algn="ctr">
              <a:buNone/>
            </a:pPr>
            <a:r>
              <a:rPr lang="en-US" sz="2000" b="1" u="sng" dirty="0" smtClean="0"/>
              <a:t>HOW TO EARN THE T.M.R. HISTORICAL TRAILS AWARD</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406400"/>
            <a:ext cx="9144000" cy="419100"/>
          </a:xfrm>
        </p:spPr>
        <p:txBody>
          <a:bodyPr>
            <a:normAutofit/>
          </a:bodyPr>
          <a:lstStyle/>
          <a:p>
            <a:pPr algn="ctr">
              <a:buNone/>
            </a:pPr>
            <a:r>
              <a:rPr lang="en-US" sz="2000" b="1" u="sng" dirty="0" smtClean="0"/>
              <a:t>How to Earn the Trails Award at TMR Summer Camp</a:t>
            </a:r>
          </a:p>
        </p:txBody>
      </p:sp>
      <p:pic>
        <p:nvPicPr>
          <p:cNvPr id="5" name="Picture 4" descr="TMRHT Web Site 3.tiff"/>
          <p:cNvPicPr>
            <a:picLocks noChangeAspect="1"/>
          </p:cNvPicPr>
          <p:nvPr/>
        </p:nvPicPr>
        <p:blipFill>
          <a:blip r:embed="rId2"/>
          <a:stretch>
            <a:fillRect/>
          </a:stretch>
        </p:blipFill>
        <p:spPr>
          <a:xfrm>
            <a:off x="2260389" y="927100"/>
            <a:ext cx="4373774" cy="56134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g15_trek 02.jpg"/>
          <p:cNvPicPr>
            <a:picLocks noChangeAspect="1"/>
          </p:cNvPicPr>
          <p:nvPr/>
        </p:nvPicPr>
        <p:blipFill>
          <a:blip r:embed="rId2"/>
          <a:stretch>
            <a:fillRect/>
          </a:stretch>
        </p:blipFill>
        <p:spPr>
          <a:xfrm>
            <a:off x="262474" y="918084"/>
            <a:ext cx="4466167" cy="2814638"/>
          </a:xfrm>
          <a:prstGeom prst="rect">
            <a:avLst/>
          </a:prstGeom>
          <a:ln>
            <a:solidFill>
              <a:schemeClr val="tx1"/>
            </a:solidFill>
          </a:ln>
        </p:spPr>
      </p:pic>
      <p:pic>
        <p:nvPicPr>
          <p:cNvPr id="3" name="Picture 2" descr="lg15_103_0339.jpg"/>
          <p:cNvPicPr>
            <a:picLocks noChangeAspect="1"/>
          </p:cNvPicPr>
          <p:nvPr/>
        </p:nvPicPr>
        <p:blipFill>
          <a:blip r:embed="rId3"/>
          <a:stretch>
            <a:fillRect/>
          </a:stretch>
        </p:blipFill>
        <p:spPr>
          <a:xfrm>
            <a:off x="4825908" y="918083"/>
            <a:ext cx="4106961" cy="2814638"/>
          </a:xfrm>
          <a:prstGeom prst="rect">
            <a:avLst/>
          </a:prstGeom>
          <a:ln>
            <a:solidFill>
              <a:schemeClr val="tx1"/>
            </a:solidFill>
          </a:ln>
        </p:spPr>
      </p:pic>
      <p:sp>
        <p:nvSpPr>
          <p:cNvPr id="5" name="Content Placeholder 2"/>
          <p:cNvSpPr>
            <a:spLocks noGrp="1"/>
          </p:cNvSpPr>
          <p:nvPr>
            <p:ph idx="1"/>
          </p:nvPr>
        </p:nvSpPr>
        <p:spPr>
          <a:xfrm>
            <a:off x="457200" y="317491"/>
            <a:ext cx="8229600" cy="503766"/>
          </a:xfrm>
        </p:spPr>
        <p:txBody>
          <a:bodyPr>
            <a:noAutofit/>
          </a:bodyPr>
          <a:lstStyle/>
          <a:p>
            <a:pPr lvl="0" algn="ctr" fontAlgn="base">
              <a:spcAft>
                <a:spcPts val="600"/>
              </a:spcAft>
              <a:buNone/>
            </a:pPr>
            <a:r>
              <a:rPr lang="en-US" sz="2400" b="1" dirty="0" smtClean="0"/>
              <a:t>TMR has 17 Trailside Lean-to &amp; Tent Sites!:</a:t>
            </a:r>
          </a:p>
          <a:p>
            <a:pPr algn="ctr" fontAlgn="base">
              <a:spcAft>
                <a:spcPts val="600"/>
              </a:spcAft>
              <a:buNone/>
            </a:pPr>
            <a:endParaRPr lang="en-US" sz="2400" dirty="0" smtClean="0"/>
          </a:p>
          <a:p>
            <a:pPr fontAlgn="base">
              <a:spcAft>
                <a:spcPts val="600"/>
              </a:spcAft>
              <a:buNone/>
            </a:pPr>
            <a:r>
              <a:rPr lang="en-US" sz="2000" b="1" dirty="0" smtClean="0"/>
              <a:t> </a:t>
            </a:r>
          </a:p>
          <a:p>
            <a:pPr lvl="0" algn="ctr" fontAlgn="base">
              <a:spcAft>
                <a:spcPts val="600"/>
              </a:spcAft>
              <a:buNone/>
            </a:pPr>
            <a:r>
              <a:rPr lang="en-US" sz="2000" b="1" dirty="0" smtClean="0"/>
              <a:t>                                                       </a:t>
            </a:r>
            <a:endParaRPr lang="en-US" sz="2000" dirty="0"/>
          </a:p>
        </p:txBody>
      </p:sp>
      <p:sp>
        <p:nvSpPr>
          <p:cNvPr id="7" name="Content Placeholder 2"/>
          <p:cNvSpPr txBox="1">
            <a:spLocks/>
          </p:cNvSpPr>
          <p:nvPr/>
        </p:nvSpPr>
        <p:spPr>
          <a:xfrm>
            <a:off x="304794" y="4325412"/>
            <a:ext cx="2116667" cy="2057400"/>
          </a:xfrm>
          <a:prstGeom prst="rect">
            <a:avLst/>
          </a:prstGeom>
        </p:spPr>
        <p:txBody>
          <a:bodyPr vert="horz" lIns="91440" tIns="45720" rIns="91440" bIns="45720" rtlCol="0">
            <a:noAutofit/>
          </a:bodyPr>
          <a:lstStyle/>
          <a:p>
            <a:pPr marL="342900" lvl="0" indent="-342900" algn="ctr" fontAlgn="base">
              <a:spcBef>
                <a:spcPct val="20000"/>
              </a:spcBef>
            </a:pPr>
            <a:r>
              <a:rPr lang="en-US" b="1" dirty="0" smtClean="0"/>
              <a:t>Arch Bridge</a:t>
            </a:r>
          </a:p>
          <a:p>
            <a:pPr marL="342900" lvl="0" indent="-342900" algn="ctr" fontAlgn="base">
              <a:spcBef>
                <a:spcPct val="20000"/>
              </a:spcBef>
            </a:pPr>
            <a:r>
              <a:rPr lang="en-US" b="1" dirty="0" smtClean="0"/>
              <a:t>Beaver Pond</a:t>
            </a:r>
          </a:p>
          <a:p>
            <a:pPr marL="342900" lvl="0" indent="-342900" algn="ctr" fontAlgn="base">
              <a:spcBef>
                <a:spcPct val="20000"/>
              </a:spcBef>
            </a:pPr>
            <a:r>
              <a:rPr lang="en-US" b="1" dirty="0" smtClean="0"/>
              <a:t>Conklin Farm</a:t>
            </a:r>
          </a:p>
          <a:p>
            <a:pPr marL="342900" lvl="0" indent="-342900" algn="ctr" fontAlgn="base">
              <a:spcBef>
                <a:spcPct val="20000"/>
              </a:spcBef>
            </a:pPr>
            <a:r>
              <a:rPr lang="en-US" b="1" dirty="0" smtClean="0"/>
              <a:t>Frontier Village</a:t>
            </a:r>
          </a:p>
          <a:p>
            <a:pPr marL="342900" lvl="0" indent="-342900" algn="ctr" fontAlgn="base">
              <a:spcBef>
                <a:spcPct val="20000"/>
              </a:spcBef>
            </a:pPr>
            <a:r>
              <a:rPr lang="en-US" b="1" dirty="0" smtClean="0"/>
              <a:t>Headquarters</a:t>
            </a:r>
          </a:p>
          <a:p>
            <a:pPr marL="342900" lvl="0" indent="-342900" algn="ctr" fontAlgn="base">
              <a:spcBef>
                <a:spcPct val="20000"/>
              </a:spcBef>
            </a:pPr>
            <a:r>
              <a:rPr lang="en-US" b="1" dirty="0" smtClean="0"/>
              <a:t>Lakeside</a:t>
            </a:r>
          </a:p>
          <a:p>
            <a:pPr marL="342900" marR="0" lvl="0" indent="-342900" algn="l" defTabSz="457200" rtl="0" eaLnBrk="1" fontAlgn="base" latinLnBrk="0" hangingPunct="1">
              <a:lnSpc>
                <a:spcPct val="100000"/>
              </a:lnSpc>
              <a:spcBef>
                <a:spcPct val="20000"/>
              </a:spcBef>
              <a:buClrTx/>
              <a:buSzTx/>
              <a:buFont typeface="Arial"/>
              <a:buNone/>
              <a:tabLst/>
              <a:defRPr/>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2421461" y="4325412"/>
            <a:ext cx="2078574" cy="2209800"/>
          </a:xfrm>
          <a:prstGeom prst="rect">
            <a:avLst/>
          </a:prstGeom>
        </p:spPr>
        <p:txBody>
          <a:bodyPr vert="horz" lIns="91440" tIns="45720" rIns="91440" bIns="45720" rtlCol="0">
            <a:noAutofit/>
          </a:bodyPr>
          <a:lstStyle/>
          <a:p>
            <a:pPr marL="342900" lvl="0" indent="-342900" algn="ctr" fontAlgn="base">
              <a:spcBef>
                <a:spcPct val="20000"/>
              </a:spcBef>
            </a:pPr>
            <a:r>
              <a:rPr lang="en-US" b="1" dirty="0" err="1" smtClean="0"/>
              <a:t>Lenape</a:t>
            </a:r>
            <a:endParaRPr lang="en-US" b="1" dirty="0" smtClean="0"/>
          </a:p>
          <a:p>
            <a:pPr marL="342900" lvl="0" indent="-342900" algn="ctr" fontAlgn="base">
              <a:spcBef>
                <a:spcPct val="20000"/>
              </a:spcBef>
            </a:pPr>
            <a:r>
              <a:rPr lang="en-US" b="1" dirty="0" smtClean="0"/>
              <a:t>Old Spring</a:t>
            </a:r>
          </a:p>
          <a:p>
            <a:pPr marL="342900" lvl="0" indent="-342900" algn="ctr" fontAlgn="base">
              <a:spcBef>
                <a:spcPct val="20000"/>
              </a:spcBef>
            </a:pPr>
            <a:r>
              <a:rPr lang="en-US" b="1" dirty="0" smtClean="0"/>
              <a:t>Ranger</a:t>
            </a:r>
          </a:p>
          <a:p>
            <a:pPr marL="342900" lvl="0" indent="-342900" algn="ctr" fontAlgn="base">
              <a:spcBef>
                <a:spcPct val="20000"/>
              </a:spcBef>
            </a:pPr>
            <a:r>
              <a:rPr lang="en-US" b="1" dirty="0" smtClean="0"/>
              <a:t>Split Rock</a:t>
            </a:r>
          </a:p>
          <a:p>
            <a:pPr marL="342900" lvl="0" indent="-342900" algn="ctr" fontAlgn="base">
              <a:spcBef>
                <a:spcPct val="20000"/>
              </a:spcBef>
            </a:pPr>
            <a:r>
              <a:rPr lang="en-US" b="1" dirty="0" smtClean="0"/>
              <a:t>Ten Mile River</a:t>
            </a:r>
          </a:p>
          <a:p>
            <a:pPr marL="342900" lvl="0" indent="-342900" algn="ctr" fontAlgn="base">
              <a:spcBef>
                <a:spcPct val="20000"/>
              </a:spcBef>
            </a:pPr>
            <a:r>
              <a:rPr lang="en-US" b="1" dirty="0" smtClean="0"/>
              <a:t>Trout Pond </a:t>
            </a: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buClrTx/>
              <a:buSzTx/>
              <a:buFont typeface="Arial"/>
              <a:buNone/>
              <a:tabLst/>
              <a:defRPr/>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186274" y="3860800"/>
            <a:ext cx="4466167" cy="503766"/>
          </a:xfrm>
          <a:prstGeom prst="rect">
            <a:avLst/>
          </a:prstGeom>
        </p:spPr>
        <p:txBody>
          <a:bodyPr vert="horz" lIns="91440" tIns="45720" rIns="91440" bIns="45720" rtlCol="0">
            <a:noAutofit/>
          </a:bodyPr>
          <a:lstStyle/>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r>
              <a:rPr kumimoji="0" lang="en-US" sz="2000" b="1" i="0" u="sng" strike="noStrike" kern="1200" cap="none" spc="0" normalizeH="0" baseline="0" noProof="0" dirty="0" smtClean="0">
                <a:ln>
                  <a:noFill/>
                </a:ln>
                <a:solidFill>
                  <a:schemeClr val="tx1"/>
                </a:solidFill>
                <a:effectLst/>
                <a:uLnTx/>
                <a:uFillTx/>
                <a:latin typeface="+mn-lt"/>
                <a:ea typeface="+mn-ea"/>
                <a:cs typeface="+mn-cs"/>
              </a:rPr>
              <a:t>Lean-to Sites</a:t>
            </a:r>
          </a:p>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60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a:spLocks/>
          </p:cNvSpPr>
          <p:nvPr/>
        </p:nvSpPr>
        <p:spPr>
          <a:xfrm>
            <a:off x="4749708" y="3860800"/>
            <a:ext cx="4106961" cy="503766"/>
          </a:xfrm>
          <a:prstGeom prst="rect">
            <a:avLst/>
          </a:prstGeom>
        </p:spPr>
        <p:txBody>
          <a:bodyPr vert="horz" lIns="91440" tIns="45720" rIns="91440" bIns="45720" rtlCol="0">
            <a:noAutofit/>
          </a:bodyPr>
          <a:lstStyle/>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r>
              <a:rPr kumimoji="0" lang="en-US" sz="2000" b="1" i="0" u="sng" strike="noStrike" kern="1200" cap="none" spc="0" normalizeH="0" baseline="0" noProof="0" dirty="0" smtClean="0">
                <a:ln>
                  <a:noFill/>
                </a:ln>
                <a:solidFill>
                  <a:schemeClr val="tx1"/>
                </a:solidFill>
                <a:effectLst/>
                <a:uLnTx/>
                <a:uFillTx/>
                <a:latin typeface="+mn-lt"/>
                <a:ea typeface="+mn-ea"/>
                <a:cs typeface="+mn-cs"/>
              </a:rPr>
              <a:t>Tent Sites</a:t>
            </a:r>
          </a:p>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60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2"/>
          <p:cNvSpPr txBox="1">
            <a:spLocks/>
          </p:cNvSpPr>
          <p:nvPr/>
        </p:nvSpPr>
        <p:spPr>
          <a:xfrm>
            <a:off x="5736159" y="4410082"/>
            <a:ext cx="2078574" cy="2209800"/>
          </a:xfrm>
          <a:prstGeom prst="rect">
            <a:avLst/>
          </a:prstGeom>
        </p:spPr>
        <p:txBody>
          <a:bodyPr vert="horz" lIns="91440" tIns="45720" rIns="91440" bIns="45720" rtlCol="0">
            <a:noAutofit/>
          </a:bodyPr>
          <a:lstStyle/>
          <a:p>
            <a:pPr marL="342900" lvl="0" indent="-342900" algn="ctr" fontAlgn="base">
              <a:spcBef>
                <a:spcPct val="20000"/>
              </a:spcBef>
            </a:pPr>
            <a:r>
              <a:rPr lang="en-US" b="1" dirty="0" smtClean="0"/>
              <a:t>Conklin Farm </a:t>
            </a:r>
          </a:p>
          <a:p>
            <a:pPr marL="342900" lvl="0" indent="-342900" algn="ctr" fontAlgn="base">
              <a:spcBef>
                <a:spcPct val="20000"/>
              </a:spcBef>
            </a:pPr>
            <a:r>
              <a:rPr lang="en-US" b="1" dirty="0" smtClean="0"/>
              <a:t>Lakeside </a:t>
            </a:r>
          </a:p>
          <a:p>
            <a:pPr marL="342900" lvl="0" indent="-342900" algn="ctr" fontAlgn="base">
              <a:spcBef>
                <a:spcPct val="20000"/>
              </a:spcBef>
            </a:pPr>
            <a:r>
              <a:rPr lang="en-US" b="1" dirty="0" smtClean="0"/>
              <a:t>Ranger</a:t>
            </a:r>
          </a:p>
          <a:p>
            <a:pPr marL="342900" lvl="0" indent="-342900" algn="ctr" fontAlgn="base">
              <a:spcBef>
                <a:spcPct val="20000"/>
              </a:spcBef>
            </a:pPr>
            <a:r>
              <a:rPr lang="en-US" b="1" dirty="0" smtClean="0"/>
              <a:t>River Sites</a:t>
            </a:r>
          </a:p>
          <a:p>
            <a:pPr marL="342900" lvl="0" indent="-342900" algn="ctr" fontAlgn="base">
              <a:spcBef>
                <a:spcPct val="20000"/>
              </a:spcBef>
            </a:pPr>
            <a:r>
              <a:rPr lang="en-US" b="1" dirty="0" smtClean="0"/>
              <a:t>The Pines </a:t>
            </a:r>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MRHT Web Site 5.tiff"/>
          <p:cNvPicPr>
            <a:picLocks noChangeAspect="1"/>
          </p:cNvPicPr>
          <p:nvPr/>
        </p:nvPicPr>
        <p:blipFill>
          <a:blip r:embed="rId2"/>
          <a:stretch>
            <a:fillRect/>
          </a:stretch>
        </p:blipFill>
        <p:spPr>
          <a:xfrm>
            <a:off x="3055409" y="863600"/>
            <a:ext cx="3410479" cy="5715000"/>
          </a:xfrm>
          <a:prstGeom prst="rect">
            <a:avLst/>
          </a:prstGeom>
          <a:ln>
            <a:solidFill>
              <a:schemeClr val="tx1"/>
            </a:solidFill>
          </a:ln>
        </p:spPr>
      </p:pic>
      <p:sp>
        <p:nvSpPr>
          <p:cNvPr id="5" name="Content Placeholder 2"/>
          <p:cNvSpPr>
            <a:spLocks noGrp="1"/>
          </p:cNvSpPr>
          <p:nvPr>
            <p:ph idx="1"/>
          </p:nvPr>
        </p:nvSpPr>
        <p:spPr>
          <a:xfrm>
            <a:off x="0" y="330200"/>
            <a:ext cx="9144000" cy="419100"/>
          </a:xfrm>
        </p:spPr>
        <p:txBody>
          <a:bodyPr>
            <a:normAutofit/>
          </a:bodyPr>
          <a:lstStyle/>
          <a:p>
            <a:pPr algn="ctr">
              <a:buNone/>
            </a:pPr>
            <a:r>
              <a:rPr lang="en-US" sz="2000" b="1" u="sng" dirty="0" smtClean="0"/>
              <a:t>How to Earn the Trails Award at TMR’S OFF-SEASON</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17500"/>
            <a:ext cx="9144000" cy="419100"/>
          </a:xfrm>
        </p:spPr>
        <p:txBody>
          <a:bodyPr>
            <a:normAutofit/>
          </a:bodyPr>
          <a:lstStyle/>
          <a:p>
            <a:pPr algn="ctr">
              <a:buNone/>
            </a:pPr>
            <a:r>
              <a:rPr lang="en-US" sz="2000" b="1" u="sng" dirty="0" smtClean="0"/>
              <a:t>Online Registration Form</a:t>
            </a:r>
          </a:p>
        </p:txBody>
      </p:sp>
      <p:pic>
        <p:nvPicPr>
          <p:cNvPr id="6" name="Picture 5" descr="TMRHT Registration Form.jpg"/>
          <p:cNvPicPr>
            <a:picLocks noChangeAspect="1"/>
          </p:cNvPicPr>
          <p:nvPr/>
        </p:nvPicPr>
        <p:blipFill>
          <a:blip r:embed="rId2"/>
          <a:stretch>
            <a:fillRect/>
          </a:stretch>
        </p:blipFill>
        <p:spPr>
          <a:xfrm>
            <a:off x="2882900" y="787400"/>
            <a:ext cx="3378200" cy="580964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TMRHT Web Site 5a.jpg"/>
          <p:cNvPicPr>
            <a:picLocks noChangeAspect="1"/>
          </p:cNvPicPr>
          <p:nvPr/>
        </p:nvPicPr>
        <p:blipFill>
          <a:blip r:embed="rId2"/>
          <a:stretch>
            <a:fillRect/>
          </a:stretch>
        </p:blipFill>
        <p:spPr>
          <a:xfrm>
            <a:off x="1233487" y="1041400"/>
            <a:ext cx="6650979" cy="5207000"/>
          </a:xfrm>
          <a:prstGeom prst="rect">
            <a:avLst/>
          </a:prstGeom>
          <a:ln>
            <a:solidFill>
              <a:schemeClr val="tx1"/>
            </a:solidFill>
          </a:ln>
        </p:spPr>
      </p:pic>
      <p:sp>
        <p:nvSpPr>
          <p:cNvPr id="3" name="Content Placeholder 2"/>
          <p:cNvSpPr>
            <a:spLocks noGrp="1"/>
          </p:cNvSpPr>
          <p:nvPr>
            <p:ph idx="1"/>
          </p:nvPr>
        </p:nvSpPr>
        <p:spPr>
          <a:xfrm>
            <a:off x="0" y="406400"/>
            <a:ext cx="9144000" cy="419100"/>
          </a:xfrm>
        </p:spPr>
        <p:txBody>
          <a:bodyPr>
            <a:normAutofit/>
          </a:bodyPr>
          <a:lstStyle/>
          <a:p>
            <a:pPr algn="ctr">
              <a:buNone/>
            </a:pPr>
            <a:r>
              <a:rPr lang="en-US" sz="2000" b="1" u="sng" dirty="0" smtClean="0"/>
              <a:t>Inquiry Form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MRHT Web Site 3a.jpg"/>
          <p:cNvPicPr>
            <a:picLocks noChangeAspect="1"/>
          </p:cNvPicPr>
          <p:nvPr/>
        </p:nvPicPr>
        <p:blipFill>
          <a:blip r:embed="rId2"/>
          <a:stretch>
            <a:fillRect/>
          </a:stretch>
        </p:blipFill>
        <p:spPr>
          <a:xfrm>
            <a:off x="1939926" y="977900"/>
            <a:ext cx="5152672" cy="5537200"/>
          </a:xfrm>
          <a:prstGeom prst="rect">
            <a:avLst/>
          </a:prstGeom>
          <a:ln>
            <a:solidFill>
              <a:schemeClr val="tx1"/>
            </a:solidFill>
          </a:ln>
        </p:spPr>
      </p:pic>
      <p:sp>
        <p:nvSpPr>
          <p:cNvPr id="3" name="Content Placeholder 2"/>
          <p:cNvSpPr>
            <a:spLocks noGrp="1"/>
          </p:cNvSpPr>
          <p:nvPr>
            <p:ph idx="1"/>
          </p:nvPr>
        </p:nvSpPr>
        <p:spPr>
          <a:xfrm>
            <a:off x="0" y="406400"/>
            <a:ext cx="9144000" cy="419100"/>
          </a:xfrm>
        </p:spPr>
        <p:txBody>
          <a:bodyPr>
            <a:normAutofit/>
          </a:bodyPr>
          <a:lstStyle/>
          <a:p>
            <a:pPr algn="ctr">
              <a:buNone/>
            </a:pPr>
            <a:r>
              <a:rPr lang="en-US" sz="2000" b="1" u="sng" dirty="0" smtClean="0"/>
              <a:t>Additional Information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6400"/>
            <a:ext cx="9144000" cy="419100"/>
          </a:xfrm>
        </p:spPr>
        <p:txBody>
          <a:bodyPr>
            <a:normAutofit/>
          </a:bodyPr>
          <a:lstStyle/>
          <a:p>
            <a:pPr algn="ctr">
              <a:buNone/>
            </a:pPr>
            <a:r>
              <a:rPr lang="en-US" sz="2000" b="1" u="sng" dirty="0" smtClean="0"/>
              <a:t>Trail Maps, Recommended Hike Routes, History &amp; Hiking Info</a:t>
            </a:r>
          </a:p>
        </p:txBody>
      </p:sp>
      <p:pic>
        <p:nvPicPr>
          <p:cNvPr id="4" name="Picture 3" descr="TMR Web Site 2.jpg"/>
          <p:cNvPicPr>
            <a:picLocks noChangeAspect="1"/>
          </p:cNvPicPr>
          <p:nvPr/>
        </p:nvPicPr>
        <p:blipFill>
          <a:blip r:embed="rId2"/>
          <a:stretch>
            <a:fillRect/>
          </a:stretch>
        </p:blipFill>
        <p:spPr>
          <a:xfrm>
            <a:off x="3017274" y="889000"/>
            <a:ext cx="3356539" cy="57404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0" y="431800"/>
            <a:ext cx="9144000" cy="508000"/>
          </a:xfrm>
        </p:spPr>
        <p:txBody>
          <a:bodyPr>
            <a:normAutofit/>
          </a:bodyPr>
          <a:lstStyle/>
          <a:p>
            <a:pPr lvl="1" algn="ctr">
              <a:buNone/>
            </a:pPr>
            <a:r>
              <a:rPr lang="en-US" sz="2400" b="1" u="sng" dirty="0" smtClean="0"/>
              <a:t>Additional Resource Materials</a:t>
            </a:r>
          </a:p>
          <a:p>
            <a:pPr lvl="1">
              <a:buNone/>
            </a:pPr>
            <a:endParaRPr lang="en-US" sz="1600" b="1" dirty="0" smtClean="0"/>
          </a:p>
          <a:p>
            <a:pPr lvl="1">
              <a:buNone/>
            </a:pPr>
            <a:endParaRPr lang="en-US" sz="1600" b="1" dirty="0" smtClean="0"/>
          </a:p>
          <a:p>
            <a:pPr lvl="1">
              <a:buNone/>
            </a:pPr>
            <a:endParaRPr lang="en-US" sz="1600" b="1" dirty="0" smtClean="0"/>
          </a:p>
          <a:p>
            <a:pPr lvl="1">
              <a:buNone/>
            </a:pPr>
            <a:endParaRPr lang="en-US" sz="1600" b="1" dirty="0" smtClean="0"/>
          </a:p>
          <a:p>
            <a:pPr lvl="1">
              <a:buNone/>
            </a:pPr>
            <a:endParaRPr lang="en-US" sz="1600" b="1" dirty="0" smtClean="0"/>
          </a:p>
        </p:txBody>
      </p:sp>
      <p:pic>
        <p:nvPicPr>
          <p:cNvPr id="12" name="Picture 11" descr="TMR Multi-Maps 11 x 17 Sequential History_Part1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514372" y="1836906"/>
            <a:ext cx="2032507" cy="2638350"/>
          </a:xfrm>
          <a:prstGeom prst="rect">
            <a:avLst/>
          </a:prstGeom>
          <a:ln>
            <a:solidFill>
              <a:schemeClr val="tx1"/>
            </a:solidFill>
          </a:ln>
        </p:spPr>
      </p:pic>
      <p:pic>
        <p:nvPicPr>
          <p:cNvPr id="13" name="Picture 12" descr="TMR Multi-Maps 11 x 17 Sequential History_Part9.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48479" y="1836905"/>
            <a:ext cx="4076421" cy="2638350"/>
          </a:xfrm>
          <a:prstGeom prst="rect">
            <a:avLst/>
          </a:prstGeom>
          <a:ln>
            <a:solidFill>
              <a:schemeClr val="tx1"/>
            </a:solidFill>
          </a:ln>
        </p:spPr>
      </p:pic>
      <p:sp>
        <p:nvSpPr>
          <p:cNvPr id="14" name="Rectangle 13"/>
          <p:cNvSpPr/>
          <p:nvPr/>
        </p:nvSpPr>
        <p:spPr>
          <a:xfrm>
            <a:off x="0" y="1170006"/>
            <a:ext cx="9144000" cy="954107"/>
          </a:xfrm>
          <a:prstGeom prst="rect">
            <a:avLst/>
          </a:prstGeom>
        </p:spPr>
        <p:txBody>
          <a:bodyPr wrap="square">
            <a:spAutoFit/>
          </a:bodyPr>
          <a:lstStyle/>
          <a:p>
            <a:pPr lvl="0" algn="ctr"/>
            <a:r>
              <a:rPr lang="en-US" sz="2000" b="1" dirty="0" smtClean="0"/>
              <a:t>     </a:t>
            </a:r>
            <a:r>
              <a:rPr lang="en-US" sz="2000" b="1" u="sng" dirty="0" smtClean="0"/>
              <a:t>Ten Mile River Historical Trails Map Book</a:t>
            </a:r>
          </a:p>
          <a:p>
            <a:pPr lvl="0" algn="ctr"/>
            <a:r>
              <a:rPr lang="en-US" b="1" dirty="0" smtClean="0"/>
              <a:t> </a:t>
            </a:r>
          </a:p>
          <a:p>
            <a:pPr lvl="0"/>
            <a:endParaRPr lang="en-US" b="1" dirty="0" smtClean="0"/>
          </a:p>
        </p:txBody>
      </p:sp>
      <p:sp>
        <p:nvSpPr>
          <p:cNvPr id="15" name="Content Placeholder 2"/>
          <p:cNvSpPr txBox="1">
            <a:spLocks/>
          </p:cNvSpPr>
          <p:nvPr/>
        </p:nvSpPr>
        <p:spPr>
          <a:xfrm>
            <a:off x="457200" y="4776806"/>
            <a:ext cx="8318500" cy="1877993"/>
          </a:xfrm>
          <a:prstGeom prst="rect">
            <a:avLst/>
          </a:prstGeom>
        </p:spPr>
        <p:txBody>
          <a:bodyPr vert="horz" lIns="91440" tIns="45720" rIns="91440" bIns="45720" rtlCol="0">
            <a:normAutofit fontScale="92500" lnSpcReduction="20000"/>
          </a:bodyPr>
          <a:lstStyle/>
          <a:p>
            <a:pPr marL="438912" lvl="1" indent="-457200">
              <a:spcBef>
                <a:spcPct val="20000"/>
              </a:spcBef>
              <a:spcAft>
                <a:spcPts val="1800"/>
              </a:spcAft>
              <a:buFont typeface="Arial"/>
              <a:buChar char="•"/>
            </a:pPr>
            <a:r>
              <a:rPr lang="en-US" sz="2162" b="1" dirty="0" smtClean="0"/>
              <a:t>Detailed trail maps of the Ten Mile River Scout Camps with historic sites.</a:t>
            </a:r>
          </a:p>
          <a:p>
            <a:pPr marL="438912" lvl="1" indent="-457200">
              <a:spcBef>
                <a:spcPct val="20000"/>
              </a:spcBef>
              <a:spcAft>
                <a:spcPts val="1800"/>
              </a:spcAft>
              <a:buFont typeface="Arial"/>
              <a:buChar char="•"/>
            </a:pPr>
            <a:r>
              <a:rPr lang="en-US" sz="2162" b="1" dirty="0" smtClean="0"/>
              <a:t>Short histories of all historic sites on TMR property. </a:t>
            </a:r>
          </a:p>
          <a:p>
            <a:pPr marL="438912" lvl="1" indent="-457200">
              <a:spcBef>
                <a:spcPct val="20000"/>
              </a:spcBef>
              <a:spcAft>
                <a:spcPts val="1800"/>
              </a:spcAft>
              <a:buFont typeface="Arial"/>
              <a:buChar char="•"/>
            </a:pPr>
            <a:r>
              <a:rPr lang="en-US" sz="2162" b="1" dirty="0" smtClean="0"/>
              <a:t>Download from </a:t>
            </a:r>
            <a:r>
              <a:rPr lang="en-US" sz="2162" b="1" dirty="0" err="1" smtClean="0"/>
              <a:t>www.tmrmuseum.org/tmr</a:t>
            </a:r>
            <a:r>
              <a:rPr lang="en-US" sz="2162" b="1" dirty="0" smtClean="0"/>
              <a:t>-trail-map website. </a:t>
            </a:r>
          </a:p>
          <a:p>
            <a:pPr marL="0" marR="0" lvl="1" defTabSz="457200" rtl="0" eaLnBrk="1" fontAlgn="auto" latinLnBrk="0" hangingPunct="1">
              <a:lnSpc>
                <a:spcPct val="100000"/>
              </a:lnSpc>
              <a:spcBef>
                <a:spcPct val="20000"/>
              </a:spcBef>
              <a:spcAft>
                <a:spcPts val="600"/>
              </a:spcAft>
              <a:buClrTx/>
              <a:buSzTx/>
              <a:buFont typeface="Arial"/>
              <a:buNone/>
              <a:tabLst/>
              <a:defRPr/>
            </a:pPr>
            <a:endParaRPr lang="en-US" sz="2000" b="1" dirty="0" smtClean="0"/>
          </a:p>
          <a:p>
            <a:pPr marL="0" marR="0" lvl="1" defTabSz="457200" rtl="0" eaLnBrk="1" fontAlgn="auto" latinLnBrk="0" hangingPunct="1">
              <a:lnSpc>
                <a:spcPct val="100000"/>
              </a:lnSpc>
              <a:spcBef>
                <a:spcPct val="20000"/>
              </a:spcBef>
              <a:spcAft>
                <a:spcPts val="60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8" descr="TMRHT Map Book Cover.jpg"/>
          <p:cNvPicPr>
            <a:picLocks noChangeAspect="1"/>
          </p:cNvPicPr>
          <p:nvPr/>
        </p:nvPicPr>
        <p:blipFill>
          <a:blip r:embed="rId6"/>
          <a:stretch>
            <a:fillRect/>
          </a:stretch>
        </p:blipFill>
        <p:spPr>
          <a:xfrm>
            <a:off x="382324" y="1836906"/>
            <a:ext cx="2038614" cy="263834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0" y="419099"/>
            <a:ext cx="9144000" cy="2123658"/>
          </a:xfrm>
          <a:prstGeom prst="rect">
            <a:avLst/>
          </a:prstGeom>
        </p:spPr>
        <p:txBody>
          <a:bodyPr wrap="square">
            <a:spAutoFit/>
          </a:bodyPr>
          <a:lstStyle/>
          <a:p>
            <a:pPr lvl="0" algn="ctr"/>
            <a:r>
              <a:rPr lang="en-US" sz="2400" b="1" u="sng" dirty="0" smtClean="0"/>
              <a:t>Recommended Hike Routes Map Book</a:t>
            </a:r>
          </a:p>
          <a:p>
            <a:pPr lvl="0" algn="ctr"/>
            <a:endParaRPr lang="en-US" sz="2400" b="1" u="sng" dirty="0" smtClean="0"/>
          </a:p>
          <a:p>
            <a:pPr lvl="0" algn="ctr"/>
            <a:r>
              <a:rPr lang="en-US" sz="2400" b="1" u="sng" dirty="0" smtClean="0"/>
              <a:t>Turn-by-turn Hiking Instructions for the</a:t>
            </a:r>
          </a:p>
          <a:p>
            <a:pPr algn="ctr"/>
            <a:r>
              <a:rPr lang="en-US" sz="2400" b="1" u="sng" dirty="0" smtClean="0"/>
              <a:t>Recommended Hike Routes Map Book</a:t>
            </a:r>
          </a:p>
          <a:p>
            <a:pPr lvl="0" algn="ctr"/>
            <a:r>
              <a:rPr lang="en-US" b="1" u="sng" dirty="0" smtClean="0"/>
              <a:t> </a:t>
            </a:r>
          </a:p>
          <a:p>
            <a:pPr lvl="0"/>
            <a:endParaRPr lang="en-US" b="1" dirty="0" smtClean="0"/>
          </a:p>
        </p:txBody>
      </p:sp>
      <p:sp>
        <p:nvSpPr>
          <p:cNvPr id="14" name="Content Placeholder 2"/>
          <p:cNvSpPr txBox="1">
            <a:spLocks/>
          </p:cNvSpPr>
          <p:nvPr/>
        </p:nvSpPr>
        <p:spPr>
          <a:xfrm>
            <a:off x="469900" y="4394200"/>
            <a:ext cx="8318500" cy="2209800"/>
          </a:xfrm>
          <a:prstGeom prst="rect">
            <a:avLst/>
          </a:prstGeom>
        </p:spPr>
        <p:txBody>
          <a:bodyPr vert="horz" lIns="91440" tIns="45720" rIns="91440" bIns="45720" rtlCol="0">
            <a:noAutofit/>
          </a:bodyPr>
          <a:lstStyle/>
          <a:p>
            <a:pPr marL="438912" lvl="1" indent="-457200">
              <a:spcBef>
                <a:spcPct val="20000"/>
              </a:spcBef>
              <a:spcAft>
                <a:spcPts val="1800"/>
              </a:spcAft>
              <a:buFont typeface="Arial"/>
              <a:buChar char="•"/>
            </a:pPr>
            <a:r>
              <a:rPr lang="en-US" b="1" dirty="0" smtClean="0"/>
              <a:t>Recommended hike routes that satisfy the hiking requirements for the Ten Mile River Historical Trails award.</a:t>
            </a:r>
          </a:p>
          <a:p>
            <a:pPr marL="438912" lvl="1" indent="-457200">
              <a:spcBef>
                <a:spcPct val="20000"/>
              </a:spcBef>
              <a:spcAft>
                <a:spcPts val="1800"/>
              </a:spcAft>
              <a:buFont typeface="Arial"/>
              <a:buChar char="•"/>
            </a:pPr>
            <a:r>
              <a:rPr lang="en-US" b="1" dirty="0" smtClean="0"/>
              <a:t>One book has detailed trail maps and the other has turn-by-turn hiking instructions for the same hike routes. </a:t>
            </a:r>
          </a:p>
          <a:p>
            <a:pPr marL="438912" lvl="1" indent="-457200">
              <a:spcBef>
                <a:spcPct val="20000"/>
              </a:spcBef>
              <a:spcAft>
                <a:spcPts val="1800"/>
              </a:spcAft>
              <a:buFont typeface="Arial"/>
              <a:buChar char="•"/>
            </a:pPr>
            <a:r>
              <a:rPr lang="en-US" b="1" dirty="0" smtClean="0"/>
              <a:t>Download from </a:t>
            </a:r>
            <a:r>
              <a:rPr lang="en-US" b="1" dirty="0" err="1" smtClean="0"/>
              <a:t>www.tmrmuseum.org/tmr</a:t>
            </a:r>
            <a:r>
              <a:rPr lang="en-US" b="1" dirty="0" smtClean="0"/>
              <a:t>-trail-map website. </a:t>
            </a:r>
          </a:p>
          <a:p>
            <a:pPr marL="0" marR="0" lvl="1" defTabSz="457200" rtl="0" eaLnBrk="1" fontAlgn="auto" latinLnBrk="0" hangingPunct="1">
              <a:lnSpc>
                <a:spcPct val="100000"/>
              </a:lnSpc>
              <a:spcBef>
                <a:spcPct val="20000"/>
              </a:spcBef>
              <a:spcAft>
                <a:spcPts val="600"/>
              </a:spcAft>
              <a:buClrTx/>
              <a:buSzTx/>
              <a:buFont typeface="Arial"/>
              <a:buNone/>
              <a:tabLst/>
              <a:defRPr/>
            </a:pPr>
            <a:endParaRPr lang="en-US" b="1" dirty="0" smtClean="0"/>
          </a:p>
          <a:p>
            <a:pPr marL="0" marR="0" lvl="1" defTabSz="457200" rtl="0" eaLnBrk="1" fontAlgn="auto" latinLnBrk="0" hangingPunct="1">
              <a:lnSpc>
                <a:spcPct val="100000"/>
              </a:lnSpc>
              <a:spcBef>
                <a:spcPct val="20000"/>
              </a:spcBef>
              <a:spcAft>
                <a:spcPts val="600"/>
              </a:spcAft>
              <a:buClrTx/>
              <a:buSzTx/>
              <a:buFont typeface="Arial"/>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3" name="Group 12"/>
          <p:cNvGrpSpPr/>
          <p:nvPr/>
        </p:nvGrpSpPr>
        <p:grpSpPr>
          <a:xfrm>
            <a:off x="1220011" y="2398922"/>
            <a:ext cx="6774102" cy="1651690"/>
            <a:chOff x="1516345" y="2398925"/>
            <a:chExt cx="6774102" cy="1651690"/>
          </a:xfrm>
        </p:grpSpPr>
        <p:pic>
          <p:nvPicPr>
            <p:cNvPr id="6" name="Picture 5" descr="Recommended Hike Routes_Part1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857843" y="2398925"/>
              <a:ext cx="2551967" cy="1651689"/>
            </a:xfrm>
            <a:prstGeom prst="rect">
              <a:avLst/>
            </a:prstGeom>
            <a:ln>
              <a:solidFill>
                <a:schemeClr val="tx1"/>
              </a:solidFill>
            </a:ln>
          </p:spPr>
        </p:pic>
        <p:pic>
          <p:nvPicPr>
            <p:cNvPr id="8" name="Picture 7" descr="Turn By Turn Hike Inst_Part3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014212" y="2398927"/>
              <a:ext cx="1276235" cy="1651688"/>
            </a:xfrm>
            <a:prstGeom prst="rect">
              <a:avLst/>
            </a:prstGeom>
            <a:ln>
              <a:solidFill>
                <a:schemeClr val="tx1"/>
              </a:solidFill>
            </a:ln>
          </p:spPr>
        </p:pic>
        <p:pic>
          <p:nvPicPr>
            <p:cNvPr id="10" name="Picture 9" descr="REc Hike Routes Cover.tiff"/>
            <p:cNvPicPr>
              <a:picLocks noChangeAspect="1"/>
            </p:cNvPicPr>
            <p:nvPr/>
          </p:nvPicPr>
          <p:blipFill>
            <a:blip r:embed="rId6"/>
            <a:stretch>
              <a:fillRect/>
            </a:stretch>
          </p:blipFill>
          <p:spPr>
            <a:xfrm>
              <a:off x="1516345" y="2398925"/>
              <a:ext cx="1273940" cy="1651687"/>
            </a:xfrm>
            <a:prstGeom prst="rect">
              <a:avLst/>
            </a:prstGeom>
            <a:ln>
              <a:solidFill>
                <a:schemeClr val="tx1"/>
              </a:solidFill>
            </a:ln>
          </p:spPr>
        </p:pic>
        <p:pic>
          <p:nvPicPr>
            <p:cNvPr id="11" name="Picture 10" descr="Rec Hike Maps Text.tiff"/>
            <p:cNvPicPr>
              <a:picLocks noChangeAspect="1"/>
            </p:cNvPicPr>
            <p:nvPr/>
          </p:nvPicPr>
          <p:blipFill>
            <a:blip r:embed="rId7"/>
            <a:stretch>
              <a:fillRect/>
            </a:stretch>
          </p:blipFill>
          <p:spPr>
            <a:xfrm>
              <a:off x="5660611" y="2398925"/>
              <a:ext cx="1275469" cy="1651687"/>
            </a:xfrm>
            <a:prstGeom prst="rect">
              <a:avLst/>
            </a:prstGeom>
            <a:ln>
              <a:solidFill>
                <a:schemeClr val="tx1"/>
              </a:solidFill>
            </a:ln>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MRHT Brochure 1.tiff"/>
          <p:cNvPicPr>
            <a:picLocks noChangeAspect="1"/>
          </p:cNvPicPr>
          <p:nvPr/>
        </p:nvPicPr>
        <p:blipFill>
          <a:blip r:embed="rId2"/>
          <a:stretch>
            <a:fillRect/>
          </a:stretch>
        </p:blipFill>
        <p:spPr>
          <a:xfrm>
            <a:off x="1095903" y="1333500"/>
            <a:ext cx="3463396" cy="2667000"/>
          </a:xfrm>
          <a:prstGeom prst="rect">
            <a:avLst/>
          </a:prstGeom>
          <a:ln>
            <a:solidFill>
              <a:schemeClr val="tx1"/>
            </a:solidFill>
          </a:ln>
        </p:spPr>
      </p:pic>
      <p:pic>
        <p:nvPicPr>
          <p:cNvPr id="5" name="Picture 4" descr="TMRHT Brochure 2.tiff"/>
          <p:cNvPicPr>
            <a:picLocks noChangeAspect="1"/>
          </p:cNvPicPr>
          <p:nvPr/>
        </p:nvPicPr>
        <p:blipFill>
          <a:blip r:embed="rId3"/>
          <a:stretch>
            <a:fillRect/>
          </a:stretch>
        </p:blipFill>
        <p:spPr>
          <a:xfrm>
            <a:off x="4737982" y="1333500"/>
            <a:ext cx="3453518" cy="2667000"/>
          </a:xfrm>
          <a:prstGeom prst="rect">
            <a:avLst/>
          </a:prstGeom>
          <a:ln>
            <a:solidFill>
              <a:schemeClr val="tx1"/>
            </a:solidFill>
          </a:ln>
        </p:spPr>
      </p:pic>
      <p:sp>
        <p:nvSpPr>
          <p:cNvPr id="6" name="Rectangle 5"/>
          <p:cNvSpPr/>
          <p:nvPr/>
        </p:nvSpPr>
        <p:spPr>
          <a:xfrm>
            <a:off x="0" y="419099"/>
            <a:ext cx="9144000" cy="1015663"/>
          </a:xfrm>
          <a:prstGeom prst="rect">
            <a:avLst/>
          </a:prstGeom>
        </p:spPr>
        <p:txBody>
          <a:bodyPr wrap="square">
            <a:spAutoFit/>
          </a:bodyPr>
          <a:lstStyle/>
          <a:p>
            <a:pPr lvl="0" algn="ctr"/>
            <a:r>
              <a:rPr lang="en-US" sz="2400" b="1" u="sng" dirty="0" smtClean="0"/>
              <a:t>Ten Mile River Historical Trails Brochure</a:t>
            </a:r>
          </a:p>
          <a:p>
            <a:pPr lvl="0" algn="ctr"/>
            <a:r>
              <a:rPr lang="en-US" b="1" u="sng" dirty="0" smtClean="0"/>
              <a:t> </a:t>
            </a:r>
          </a:p>
          <a:p>
            <a:pPr lvl="0"/>
            <a:endParaRPr lang="en-US" b="1" dirty="0" smtClean="0"/>
          </a:p>
        </p:txBody>
      </p:sp>
      <p:sp>
        <p:nvSpPr>
          <p:cNvPr id="7" name="Content Placeholder 2"/>
          <p:cNvSpPr txBox="1">
            <a:spLocks/>
          </p:cNvSpPr>
          <p:nvPr/>
        </p:nvSpPr>
        <p:spPr>
          <a:xfrm>
            <a:off x="469900" y="4394200"/>
            <a:ext cx="8318500" cy="2209800"/>
          </a:xfrm>
          <a:prstGeom prst="rect">
            <a:avLst/>
          </a:prstGeom>
        </p:spPr>
        <p:txBody>
          <a:bodyPr vert="horz" lIns="91440" tIns="45720" rIns="91440" bIns="45720" rtlCol="0">
            <a:noAutofit/>
          </a:bodyPr>
          <a:lstStyle/>
          <a:p>
            <a:pPr marL="438912" lvl="1" indent="-457200">
              <a:spcBef>
                <a:spcPct val="20000"/>
              </a:spcBef>
              <a:spcAft>
                <a:spcPts val="1800"/>
              </a:spcAft>
              <a:buFont typeface="Arial"/>
              <a:buChar char="•"/>
            </a:pPr>
            <a:r>
              <a:rPr lang="en-US" b="1" dirty="0" smtClean="0"/>
              <a:t>Basic Trail Award information, including requirements.</a:t>
            </a:r>
          </a:p>
          <a:p>
            <a:pPr marL="438912" lvl="1" indent="-457200">
              <a:spcBef>
                <a:spcPct val="20000"/>
              </a:spcBef>
              <a:spcAft>
                <a:spcPts val="1800"/>
              </a:spcAft>
              <a:buFont typeface="Arial"/>
              <a:buChar char="•"/>
            </a:pPr>
            <a:r>
              <a:rPr lang="en-US" b="1" dirty="0" smtClean="0"/>
              <a:t>Order form for additional information.</a:t>
            </a:r>
          </a:p>
          <a:p>
            <a:pPr marL="438912" lvl="1" indent="-457200">
              <a:spcBef>
                <a:spcPct val="20000"/>
              </a:spcBef>
              <a:spcAft>
                <a:spcPts val="1800"/>
              </a:spcAft>
              <a:buFont typeface="Arial"/>
              <a:buChar char="•"/>
            </a:pPr>
            <a:r>
              <a:rPr lang="en-US" b="1" dirty="0" smtClean="0"/>
              <a:t>Download from </a:t>
            </a:r>
            <a:r>
              <a:rPr lang="en-US" b="1" dirty="0" err="1" smtClean="0"/>
              <a:t>www.tmrmuseum.org/tmr</a:t>
            </a:r>
            <a:r>
              <a:rPr lang="en-US" b="1" dirty="0" smtClean="0"/>
              <a:t>-historic-trails-info website. </a:t>
            </a:r>
          </a:p>
          <a:p>
            <a:pPr marL="0" marR="0" lvl="1" defTabSz="457200" rtl="0" eaLnBrk="1" fontAlgn="auto" latinLnBrk="0" hangingPunct="1">
              <a:lnSpc>
                <a:spcPct val="100000"/>
              </a:lnSpc>
              <a:spcBef>
                <a:spcPct val="20000"/>
              </a:spcBef>
              <a:spcAft>
                <a:spcPts val="600"/>
              </a:spcAft>
              <a:buClrTx/>
              <a:buSzTx/>
              <a:buFont typeface="Arial"/>
              <a:buNone/>
              <a:tabLst/>
              <a:defRPr/>
            </a:pPr>
            <a:endParaRPr lang="en-US" b="1" dirty="0" smtClean="0"/>
          </a:p>
          <a:p>
            <a:pPr marL="0" marR="0" lvl="1" defTabSz="457200" rtl="0" eaLnBrk="1" fontAlgn="auto" latinLnBrk="0" hangingPunct="1">
              <a:lnSpc>
                <a:spcPct val="100000"/>
              </a:lnSpc>
              <a:spcBef>
                <a:spcPct val="20000"/>
              </a:spcBef>
              <a:spcAft>
                <a:spcPts val="600"/>
              </a:spcAft>
              <a:buClrTx/>
              <a:buSzTx/>
              <a:buFont typeface="Arial"/>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482600"/>
            <a:ext cx="8229600" cy="546100"/>
          </a:xfrm>
        </p:spPr>
        <p:txBody>
          <a:bodyPr>
            <a:normAutofit/>
          </a:bodyPr>
          <a:lstStyle/>
          <a:p>
            <a:pPr lvl="0" algn="ctr">
              <a:buNone/>
            </a:pPr>
            <a:r>
              <a:rPr lang="en-US" sz="2400" b="1" u="sng" dirty="0" err="1" smtClean="0"/>
              <a:t>Georeferenced</a:t>
            </a:r>
            <a:r>
              <a:rPr lang="en-US" sz="2400" b="1" u="sng" dirty="0" smtClean="0"/>
              <a:t> TMR Trails Map for </a:t>
            </a:r>
            <a:r>
              <a:rPr lang="en-US" sz="2400" b="1" u="sng" dirty="0" err="1" smtClean="0"/>
              <a:t>cellphones</a:t>
            </a:r>
            <a:r>
              <a:rPr lang="en-US" sz="2400" b="1" u="sng" dirty="0" smtClean="0"/>
              <a:t>/tablets</a:t>
            </a:r>
          </a:p>
        </p:txBody>
      </p:sp>
      <p:pic>
        <p:nvPicPr>
          <p:cNvPr id="6" name="Picture 5" descr="PDF Maps Load St1_Part70-tmp.pd"/>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60717" y="1663700"/>
            <a:ext cx="2208484" cy="3835400"/>
          </a:xfrm>
          <a:prstGeom prst="rect">
            <a:avLst/>
          </a:prstGeom>
        </p:spPr>
      </p:pic>
      <p:sp>
        <p:nvSpPr>
          <p:cNvPr id="7" name="Content Placeholder 2"/>
          <p:cNvSpPr txBox="1">
            <a:spLocks/>
          </p:cNvSpPr>
          <p:nvPr/>
        </p:nvSpPr>
        <p:spPr>
          <a:xfrm>
            <a:off x="3136900" y="1663700"/>
            <a:ext cx="5549900" cy="4343400"/>
          </a:xfrm>
          <a:prstGeom prst="rect">
            <a:avLst/>
          </a:prstGeom>
        </p:spPr>
        <p:txBody>
          <a:bodyPr vert="horz" lIns="91440" tIns="45720" rIns="91440" bIns="45720" rtlCol="0">
            <a:normAutofit/>
          </a:bodyPr>
          <a:lstStyle/>
          <a:p>
            <a:pPr marL="438912" lvl="1" indent="-457200">
              <a:spcBef>
                <a:spcPct val="20000"/>
              </a:spcBef>
              <a:spcAft>
                <a:spcPts val="1800"/>
              </a:spcAft>
              <a:buFont typeface="Arial"/>
              <a:buChar char="•"/>
            </a:pPr>
            <a:r>
              <a:rPr lang="en-US" sz="2000" b="1" dirty="0" smtClean="0"/>
              <a:t>Utilizes free </a:t>
            </a:r>
            <a:r>
              <a:rPr lang="en-US" sz="2000" b="1" dirty="0" err="1" smtClean="0"/>
              <a:t>Avenza</a:t>
            </a:r>
            <a:r>
              <a:rPr lang="en-US" sz="2000" b="1" dirty="0" smtClean="0"/>
              <a:t> Maps </a:t>
            </a:r>
            <a:r>
              <a:rPr lang="en-US" sz="2000" b="1" dirty="0" err="1" smtClean="0"/>
              <a:t>cellphone</a:t>
            </a:r>
            <a:r>
              <a:rPr lang="en-US" sz="2000" b="1" dirty="0" smtClean="0"/>
              <a:t> App.</a:t>
            </a:r>
          </a:p>
          <a:p>
            <a:pPr marL="438912" lvl="1" indent="-457200">
              <a:spcBef>
                <a:spcPct val="20000"/>
              </a:spcBef>
              <a:spcAft>
                <a:spcPts val="1800"/>
              </a:spcAft>
              <a:buFont typeface="Arial"/>
              <a:buChar char="•"/>
            </a:pPr>
            <a:r>
              <a:rPr lang="en-US" sz="2000" b="1" dirty="0" err="1" smtClean="0"/>
              <a:t>Georeferenced</a:t>
            </a:r>
            <a:r>
              <a:rPr lang="en-US" sz="2000" b="1" dirty="0" smtClean="0"/>
              <a:t> TMR Map shows all TMR Trails and your location within 20 ft.</a:t>
            </a:r>
          </a:p>
          <a:p>
            <a:pPr marL="438912" lvl="1" indent="-457200">
              <a:spcBef>
                <a:spcPct val="20000"/>
              </a:spcBef>
              <a:spcAft>
                <a:spcPts val="1800"/>
              </a:spcAft>
              <a:buFont typeface="Arial"/>
              <a:buChar char="•"/>
            </a:pPr>
            <a:r>
              <a:rPr lang="en-US" sz="2000" b="1" dirty="0" smtClean="0"/>
              <a:t>Sold by TMR Scout Museum.</a:t>
            </a:r>
          </a:p>
          <a:p>
            <a:pPr marL="438912" lvl="1" indent="-457200">
              <a:spcBef>
                <a:spcPct val="20000"/>
              </a:spcBef>
              <a:spcAft>
                <a:spcPts val="1800"/>
              </a:spcAft>
              <a:buFont typeface="Arial"/>
              <a:buChar char="•"/>
            </a:pPr>
            <a:r>
              <a:rPr lang="en-US" sz="2000" b="1" dirty="0" smtClean="0"/>
              <a:t>Free TMR Road Map also available.</a:t>
            </a:r>
          </a:p>
          <a:p>
            <a:pPr marL="438912" lvl="1" indent="-457200">
              <a:spcBef>
                <a:spcPct val="20000"/>
              </a:spcBef>
              <a:spcAft>
                <a:spcPts val="1800"/>
              </a:spcAft>
              <a:buFont typeface="Arial"/>
              <a:buChar char="•"/>
            </a:pPr>
            <a:r>
              <a:rPr lang="en-US" sz="2000" b="1" dirty="0" smtClean="0"/>
              <a:t>www.avenzamaps.com/vendor.969/ten-mile-river-scout-musuem</a:t>
            </a:r>
          </a:p>
          <a:p>
            <a:pPr marL="438912" lvl="1" indent="-457200">
              <a:spcBef>
                <a:spcPct val="20000"/>
              </a:spcBef>
              <a:spcAft>
                <a:spcPts val="1800"/>
              </a:spcAft>
              <a:buFont typeface="Arial"/>
              <a:buChar char="•"/>
            </a:pPr>
            <a:endParaRPr lang="en-US" sz="2000" b="1" dirty="0" smtClean="0"/>
          </a:p>
          <a:p>
            <a:pPr marL="438912" lvl="1" indent="-457200">
              <a:spcBef>
                <a:spcPct val="20000"/>
              </a:spcBef>
              <a:spcAft>
                <a:spcPts val="1800"/>
              </a:spcAft>
              <a:buFont typeface="Arial"/>
              <a:buChar char="•"/>
            </a:pPr>
            <a:endParaRPr lang="en-US" sz="2000" b="1" dirty="0" smtClean="0"/>
          </a:p>
          <a:p>
            <a:pPr marL="0" marR="0" lvl="1" defTabSz="457200" rtl="0" eaLnBrk="1" fontAlgn="auto" latinLnBrk="0" hangingPunct="1">
              <a:lnSpc>
                <a:spcPct val="100000"/>
              </a:lnSpc>
              <a:spcBef>
                <a:spcPct val="20000"/>
              </a:spcBef>
              <a:spcAft>
                <a:spcPts val="600"/>
              </a:spcAft>
              <a:buClrTx/>
              <a:buSzTx/>
              <a:buFont typeface="Arial"/>
              <a:buNone/>
              <a:tabLst/>
              <a:defRPr/>
            </a:pPr>
            <a:endParaRPr lang="en-US" sz="2000" b="1" dirty="0" smtClean="0"/>
          </a:p>
          <a:p>
            <a:pPr marL="0" marR="0" lvl="1" defTabSz="457200" rtl="0" eaLnBrk="1" fontAlgn="auto" latinLnBrk="0" hangingPunct="1">
              <a:lnSpc>
                <a:spcPct val="100000"/>
              </a:lnSpc>
              <a:spcBef>
                <a:spcPct val="20000"/>
              </a:spcBef>
              <a:spcAft>
                <a:spcPts val="60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60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MR &amp; Local History Reformatted_Part1.jpg"/>
          <p:cNvPicPr>
            <a:picLocks noChangeAspect="1"/>
          </p:cNvPicPr>
          <p:nvPr/>
        </p:nvPicPr>
        <p:blipFill>
          <a:blip r:embed="rId2"/>
          <a:stretch>
            <a:fillRect/>
          </a:stretch>
        </p:blipFill>
        <p:spPr>
          <a:xfrm>
            <a:off x="2039294" y="1553699"/>
            <a:ext cx="2508835" cy="3246904"/>
          </a:xfrm>
          <a:prstGeom prst="rect">
            <a:avLst/>
          </a:prstGeom>
          <a:ln>
            <a:solidFill>
              <a:schemeClr val="tx1"/>
            </a:solidFill>
          </a:ln>
        </p:spPr>
      </p:pic>
      <p:sp>
        <p:nvSpPr>
          <p:cNvPr id="5" name="Content Placeholder 2"/>
          <p:cNvSpPr txBox="1">
            <a:spLocks/>
          </p:cNvSpPr>
          <p:nvPr/>
        </p:nvSpPr>
        <p:spPr>
          <a:xfrm>
            <a:off x="498802" y="5067447"/>
            <a:ext cx="8318500" cy="1574654"/>
          </a:xfrm>
          <a:prstGeom prst="rect">
            <a:avLst/>
          </a:prstGeom>
        </p:spPr>
        <p:txBody>
          <a:bodyPr vert="horz" lIns="91440" tIns="45720" rIns="91440" bIns="45720" rtlCol="0">
            <a:normAutofit/>
          </a:bodyPr>
          <a:lstStyle/>
          <a:p>
            <a:pPr marL="438912" lvl="1" indent="-457200">
              <a:spcBef>
                <a:spcPct val="20000"/>
              </a:spcBef>
              <a:spcAft>
                <a:spcPts val="600"/>
              </a:spcAft>
              <a:buFont typeface="Arial"/>
              <a:buChar char="•"/>
            </a:pPr>
            <a:r>
              <a:rPr lang="en-US" sz="2000" b="1" dirty="0" smtClean="0"/>
              <a:t>Illustrated history of TMR and the Upper Delaware Region.</a:t>
            </a:r>
          </a:p>
          <a:p>
            <a:pPr marL="438912" lvl="1" indent="-457200">
              <a:spcBef>
                <a:spcPct val="20000"/>
              </a:spcBef>
              <a:spcAft>
                <a:spcPts val="600"/>
              </a:spcAft>
              <a:buFont typeface="Arial"/>
              <a:buChar char="•"/>
            </a:pPr>
            <a:r>
              <a:rPr lang="en-US" sz="2000" b="1" dirty="0" smtClean="0"/>
              <a:t>History of all known historic sites on TMR property.</a:t>
            </a:r>
          </a:p>
          <a:p>
            <a:pPr marL="438912" lvl="1" indent="-457200">
              <a:spcBef>
                <a:spcPct val="20000"/>
              </a:spcBef>
              <a:spcAft>
                <a:spcPts val="1800"/>
              </a:spcAft>
              <a:buFont typeface="Arial"/>
              <a:buChar char="•"/>
            </a:pPr>
            <a:r>
              <a:rPr lang="en-US" sz="2000" b="1" dirty="0" smtClean="0"/>
              <a:t>Download from </a:t>
            </a:r>
            <a:r>
              <a:rPr lang="en-US" sz="2000" b="1" dirty="0" err="1" smtClean="0"/>
              <a:t>www.tmrmuseum.org/tmr</a:t>
            </a:r>
            <a:r>
              <a:rPr lang="en-US" sz="2000" b="1" dirty="0" smtClean="0"/>
              <a:t>-trail-map website. </a:t>
            </a:r>
          </a:p>
          <a:p>
            <a:pPr marL="0" marR="0" lvl="1" defTabSz="457200" rtl="0" eaLnBrk="1" fontAlgn="auto" latinLnBrk="0" hangingPunct="1">
              <a:lnSpc>
                <a:spcPct val="100000"/>
              </a:lnSpc>
              <a:spcBef>
                <a:spcPct val="20000"/>
              </a:spcBef>
              <a:spcAft>
                <a:spcPts val="0"/>
              </a:spcAft>
              <a:buClrTx/>
              <a:buSzTx/>
              <a:buFont typeface="Arial"/>
              <a:buNone/>
              <a:tabLst/>
              <a:defRPr/>
            </a:pPr>
            <a:endParaRPr lang="en-US" sz="2000" b="1" dirty="0" smtClean="0"/>
          </a:p>
          <a:p>
            <a:pPr marL="0" marR="0" lvl="1"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5" descr="TMR &amp; Local History Reformatted_Part10.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699654" y="1553699"/>
            <a:ext cx="2508835" cy="3246904"/>
          </a:xfrm>
          <a:prstGeom prst="rect">
            <a:avLst/>
          </a:prstGeom>
          <a:ln>
            <a:solidFill>
              <a:schemeClr val="tx1"/>
            </a:solidFill>
          </a:ln>
        </p:spPr>
      </p:pic>
      <p:sp>
        <p:nvSpPr>
          <p:cNvPr id="7" name="Content Placeholder 2"/>
          <p:cNvSpPr txBox="1">
            <a:spLocks/>
          </p:cNvSpPr>
          <p:nvPr/>
        </p:nvSpPr>
        <p:spPr>
          <a:xfrm>
            <a:off x="0" y="364064"/>
            <a:ext cx="9144000" cy="952500"/>
          </a:xfrm>
          <a:prstGeom prst="rect">
            <a:avLst/>
          </a:prstGeom>
        </p:spPr>
        <p:txBody>
          <a:bodyPr vert="horz" lIns="91440" tIns="45720" rIns="91440" bIns="45720" rtlCol="0">
            <a:normAutofit/>
          </a:bodyPr>
          <a:lstStyle/>
          <a:p>
            <a:pPr marL="0" marR="0" lvl="1"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The History of the Upper Delaware Region</a:t>
            </a:r>
          </a:p>
          <a:p>
            <a:pPr marL="0" marR="0" lvl="1"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and</a:t>
            </a:r>
            <a:r>
              <a:rPr lang="en-US" sz="2400" b="1" u="sng" dirty="0" smtClean="0"/>
              <a:t> </a:t>
            </a:r>
            <a:r>
              <a:rPr kumimoji="0" lang="en-US" sz="2400" b="1" i="0" u="sng" strike="noStrike" kern="1200" cap="none" spc="0" normalizeH="0" baseline="0" noProof="0" dirty="0" smtClean="0">
                <a:ln>
                  <a:noFill/>
                </a:ln>
                <a:solidFill>
                  <a:schemeClr val="tx1"/>
                </a:solidFill>
                <a:effectLst/>
                <a:uLnTx/>
                <a:uFillTx/>
                <a:latin typeface="+mn-lt"/>
                <a:ea typeface="+mn-ea"/>
                <a:cs typeface="+mn-cs"/>
              </a:rPr>
              <a:t>the Ten Mile River Scout Camps</a:t>
            </a:r>
            <a:endParaRPr lang="en-US" sz="2400" b="1" u="sng" dirty="0" smtClean="0"/>
          </a:p>
          <a:p>
            <a:pPr marL="0" marR="0" lvl="1"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09900"/>
            <a:ext cx="9144000" cy="3467100"/>
          </a:xfrm>
        </p:spPr>
        <p:txBody>
          <a:bodyPr>
            <a:normAutofit/>
          </a:bodyPr>
          <a:lstStyle/>
          <a:p>
            <a:pPr algn="ctr">
              <a:buNone/>
            </a:pPr>
            <a:r>
              <a:rPr lang="en-US" sz="2000" b="1" dirty="0" smtClean="0">
                <a:solidFill>
                  <a:srgbClr val="0000FF"/>
                </a:solidFill>
              </a:rPr>
              <a:t>   	</a:t>
            </a:r>
            <a:r>
              <a:rPr lang="en-US" sz="1800" b="1" dirty="0" smtClean="0">
                <a:solidFill>
                  <a:srgbClr val="0000FF"/>
                </a:solidFill>
              </a:rPr>
              <a:t>The Ten Mile River Historical Trails is approved</a:t>
            </a:r>
          </a:p>
          <a:p>
            <a:pPr algn="ctr">
              <a:buNone/>
            </a:pPr>
            <a:r>
              <a:rPr lang="en-US" sz="1800" b="1" dirty="0" smtClean="0">
                <a:solidFill>
                  <a:srgbClr val="0000FF"/>
                </a:solidFill>
              </a:rPr>
              <a:t>by the National Council, Boy Scouts of America</a:t>
            </a:r>
          </a:p>
          <a:p>
            <a:pPr algn="ctr">
              <a:buNone/>
            </a:pPr>
            <a:r>
              <a:rPr lang="en-US" sz="1800" b="1" dirty="0" smtClean="0">
                <a:solidFill>
                  <a:srgbClr val="0000FF"/>
                </a:solidFill>
              </a:rPr>
              <a:t>and is managed by the</a:t>
            </a:r>
          </a:p>
          <a:p>
            <a:pPr algn="ctr">
              <a:buNone/>
            </a:pPr>
            <a:r>
              <a:rPr lang="en-US" sz="1800" b="1" dirty="0" smtClean="0">
                <a:solidFill>
                  <a:srgbClr val="0000FF"/>
                </a:solidFill>
              </a:rPr>
              <a:t>Ten Mile River Scout Museum.</a:t>
            </a:r>
          </a:p>
          <a:p>
            <a:pPr algn="ctr">
              <a:buNone/>
            </a:pPr>
            <a:endParaRPr lang="en-US" sz="1800" b="1" dirty="0" smtClean="0">
              <a:solidFill>
                <a:srgbClr val="0000FF"/>
              </a:solidFill>
            </a:endParaRPr>
          </a:p>
          <a:p>
            <a:pPr algn="ctr">
              <a:buNone/>
            </a:pPr>
            <a:r>
              <a:rPr lang="en-US" sz="1800" b="1" dirty="0" smtClean="0">
                <a:solidFill>
                  <a:srgbClr val="0000FF"/>
                </a:solidFill>
              </a:rPr>
              <a:t>     All inquiries regarding the operation of the</a:t>
            </a:r>
          </a:p>
          <a:p>
            <a:pPr algn="ctr">
              <a:buNone/>
            </a:pPr>
            <a:r>
              <a:rPr lang="en-US" sz="1800" b="1" dirty="0" smtClean="0">
                <a:solidFill>
                  <a:srgbClr val="0000FF"/>
                </a:solidFill>
              </a:rPr>
              <a:t>The Ten Mile River Historical Trails</a:t>
            </a:r>
          </a:p>
          <a:p>
            <a:pPr algn="ctr">
              <a:buNone/>
            </a:pPr>
            <a:r>
              <a:rPr lang="en-US" sz="1800" b="1" dirty="0" smtClean="0">
                <a:solidFill>
                  <a:srgbClr val="0000FF"/>
                </a:solidFill>
              </a:rPr>
              <a:t>should be directed to the</a:t>
            </a:r>
          </a:p>
          <a:p>
            <a:pPr algn="ctr">
              <a:buNone/>
            </a:pPr>
            <a:r>
              <a:rPr lang="en-US" sz="1800" b="1" dirty="0" smtClean="0">
                <a:solidFill>
                  <a:srgbClr val="0000FF"/>
                </a:solidFill>
              </a:rPr>
              <a:t>Historical Trails Committee,</a:t>
            </a:r>
          </a:p>
          <a:p>
            <a:pPr algn="ctr">
              <a:buNone/>
            </a:pPr>
            <a:r>
              <a:rPr lang="en-US" sz="1800" b="1" dirty="0" smtClean="0">
                <a:solidFill>
                  <a:srgbClr val="0000FF"/>
                </a:solidFill>
              </a:rPr>
              <a:t>Ten Mile River Scout Museum.   </a:t>
            </a:r>
            <a:endParaRPr lang="en-US" sz="1800" dirty="0">
              <a:solidFill>
                <a:srgbClr val="0000FF"/>
              </a:solidFill>
            </a:endParaRPr>
          </a:p>
        </p:txBody>
      </p:sp>
      <p:pic>
        <p:nvPicPr>
          <p:cNvPr id="4" name="Picture 3" descr="TMRHT Stadri.jpg"/>
          <p:cNvPicPr>
            <a:picLocks noChangeAspect="1"/>
          </p:cNvPicPr>
          <p:nvPr/>
        </p:nvPicPr>
        <p:blipFill>
          <a:blip r:embed="rId2"/>
          <a:stretch>
            <a:fillRect/>
          </a:stretch>
        </p:blipFill>
        <p:spPr>
          <a:xfrm>
            <a:off x="3625592" y="469900"/>
            <a:ext cx="1987808" cy="224917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BSA Historic Trails Award.jpg"/>
          <p:cNvPicPr>
            <a:picLocks noGrp="1" noChangeAspect="1"/>
          </p:cNvPicPr>
          <p:nvPr>
            <p:ph idx="1"/>
          </p:nvPr>
        </p:nvPicPr>
        <p:blipFill>
          <a:blip r:embed="rId2"/>
          <a:srcRect l="-3370" r="-3370"/>
          <a:stretch>
            <a:fillRect/>
          </a:stretch>
        </p:blipFill>
        <p:spPr>
          <a:xfrm>
            <a:off x="292100" y="2828887"/>
            <a:ext cx="2882899" cy="1585483"/>
          </a:xfrm>
        </p:spPr>
      </p:pic>
      <p:sp>
        <p:nvSpPr>
          <p:cNvPr id="4" name="Content Placeholder 4"/>
          <p:cNvSpPr txBox="1">
            <a:spLocks/>
          </p:cNvSpPr>
          <p:nvPr/>
        </p:nvSpPr>
        <p:spPr>
          <a:xfrm>
            <a:off x="0" y="368300"/>
            <a:ext cx="9144000" cy="5461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B.S.A. Historic Trails </a:t>
            </a:r>
            <a:r>
              <a:rPr kumimoji="0" lang="en-US" sz="2400" b="1" i="0" u="sng" strike="noStrike" kern="1200" cap="none" spc="0" normalizeH="0" noProof="0" dirty="0" smtClean="0">
                <a:ln>
                  <a:noFill/>
                </a:ln>
                <a:solidFill>
                  <a:schemeClr val="tx1"/>
                </a:solidFill>
                <a:effectLst/>
                <a:uLnTx/>
                <a:uFillTx/>
                <a:latin typeface="+mn-lt"/>
                <a:ea typeface="+mn-ea"/>
                <a:cs typeface="+mn-cs"/>
              </a:rPr>
              <a:t>Award</a:t>
            </a:r>
            <a:endParaRPr kumimoji="0" lang="en-US" sz="24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4"/>
          <p:cNvSpPr txBox="1">
            <a:spLocks/>
          </p:cNvSpPr>
          <p:nvPr/>
        </p:nvSpPr>
        <p:spPr>
          <a:xfrm>
            <a:off x="3285935" y="1625128"/>
            <a:ext cx="5488398" cy="5055072"/>
          </a:xfrm>
          <a:prstGeom prst="rect">
            <a:avLst/>
          </a:prstGeom>
        </p:spPr>
        <p:txBody>
          <a:bodyPr vert="horz" lIns="91440" tIns="45720" rIns="91440" bIns="45720" rtlCol="0">
            <a:noAutofit/>
          </a:bodyPr>
          <a:lstStyle/>
          <a:p>
            <a:pPr marL="457200" lvl="0" indent="-457200">
              <a:spcAft>
                <a:spcPts val="1200"/>
              </a:spcAft>
              <a:buFont typeface="+mj-lt"/>
              <a:buAutoNum type="arabicPeriod"/>
            </a:pPr>
            <a:r>
              <a:rPr lang="en-US" sz="1500" b="1" dirty="0" smtClean="0"/>
              <a:t>Locate a historic trail or site and study information relating to it. (The information may be obtained from an adult historic society, public library, or people living near the trail or site.)</a:t>
            </a:r>
          </a:p>
          <a:p>
            <a:pPr marL="457200" lvl="0" indent="-457200">
              <a:spcAft>
                <a:spcPts val="1200"/>
              </a:spcAft>
              <a:buFont typeface="+mj-lt"/>
              <a:buAutoNum type="arabicPeriod"/>
            </a:pPr>
            <a:r>
              <a:rPr lang="en-US" sz="1500" b="1" dirty="0" smtClean="0"/>
              <a:t>Hike or camp two days and one night along the trail or in the vicinity of the site.</a:t>
            </a:r>
          </a:p>
          <a:p>
            <a:pPr marL="457200" lvl="0" indent="-457200">
              <a:spcAft>
                <a:spcPts val="1200"/>
              </a:spcAft>
              <a:buFont typeface="+mj-lt"/>
              <a:buAutoNum type="arabicPeriod"/>
            </a:pPr>
            <a:r>
              <a:rPr lang="en-US" sz="1500" b="1" dirty="0" smtClean="0"/>
              <a:t>Cooperate with an adult group such as a historic society to restore and mark all or part of this trail or site. (This may be done during the hike or overnight camp.) Or cooperate with such a group to plan and stage a historic pageant, ceremony, or other public event related to this trail or site – such event should be large enough to merit coverage by the local press.</a:t>
            </a:r>
          </a:p>
          <a:p>
            <a:pPr marL="457200" lvl="0" indent="-457200">
              <a:spcAft>
                <a:spcPts val="1200"/>
              </a:spcAft>
              <a:buFont typeface="+mj-lt"/>
              <a:buAutoNum type="arabicPeriod"/>
            </a:pPr>
            <a:r>
              <a:rPr lang="en-US" sz="1500" b="1" dirty="0" smtClean="0"/>
              <a:t>Your unit leader must then file the Historic Trails Award application with your council service center.</a:t>
            </a:r>
          </a:p>
          <a:p>
            <a:pPr marL="457200" lvl="0" indent="-457200">
              <a:spcAft>
                <a:spcPts val="1800"/>
              </a:spcAft>
              <a:buFont typeface="+mj-lt"/>
              <a:buAutoNum type="arabicPeriod"/>
            </a:pPr>
            <a:r>
              <a:rPr lang="en-US" sz="1600" b="1" dirty="0" smtClean="0"/>
              <a:t>Download application form from </a:t>
            </a:r>
            <a:r>
              <a:rPr lang="en-US" sz="1600" b="1" dirty="0" smtClean="0">
                <a:hlinkClick r:id="rId3"/>
              </a:rPr>
              <a:t>www.tmrmuseum.org/tmr-trail-map</a:t>
            </a:r>
            <a:r>
              <a:rPr lang="en-US" sz="1600" b="1" dirty="0" smtClean="0"/>
              <a:t> website. </a:t>
            </a:r>
          </a:p>
        </p:txBody>
      </p:sp>
      <p:sp>
        <p:nvSpPr>
          <p:cNvPr id="8" name="Content Placeholder 4"/>
          <p:cNvSpPr txBox="1">
            <a:spLocks/>
          </p:cNvSpPr>
          <p:nvPr/>
        </p:nvSpPr>
        <p:spPr>
          <a:xfrm>
            <a:off x="426283" y="959096"/>
            <a:ext cx="8565317" cy="657160"/>
          </a:xfrm>
          <a:prstGeom prst="rect">
            <a:avLst/>
          </a:prstGeom>
        </p:spPr>
        <p:txBody>
          <a:bodyPr vert="horz" lIns="91440" tIns="45720" rIns="91440" bIns="45720" rtlCol="0">
            <a:normAutofit/>
          </a:bodyPr>
          <a:lstStyle/>
          <a:p>
            <a:pPr>
              <a:spcAft>
                <a:spcPts val="1200"/>
              </a:spcAft>
            </a:pPr>
            <a:r>
              <a:rPr lang="en-US" sz="1600" b="1" dirty="0" smtClean="0"/>
              <a:t>To earn the award, members of your unit must plan and participate in a historic activity.  A unit historic activity requires members to: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4"/>
          <p:cNvSpPr txBox="1">
            <a:spLocks/>
          </p:cNvSpPr>
          <p:nvPr/>
        </p:nvSpPr>
        <p:spPr>
          <a:xfrm>
            <a:off x="3327400" y="1926013"/>
            <a:ext cx="5511800" cy="4766887"/>
          </a:xfrm>
          <a:prstGeom prst="rect">
            <a:avLst/>
          </a:prstGeom>
        </p:spPr>
        <p:txBody>
          <a:bodyPr vert="horz" lIns="91440" tIns="45720" rIns="91440" bIns="45720" rtlCol="0">
            <a:noAutofit/>
          </a:bodyPr>
          <a:lstStyle/>
          <a:p>
            <a:pPr marL="457200" lvl="0" indent="-457200">
              <a:spcAft>
                <a:spcPts val="1800"/>
              </a:spcAft>
              <a:buFont typeface="+mj-lt"/>
              <a:buAutoNum type="arabicPeriod"/>
            </a:pPr>
            <a:r>
              <a:rPr lang="en-US" sz="1300" b="1" dirty="0" smtClean="0"/>
              <a:t>Make complete and satisfactory plans for the trip, including the possibilities of advancement.</a:t>
            </a:r>
          </a:p>
          <a:p>
            <a:pPr marL="457200" lvl="0" indent="-457200">
              <a:spcAft>
                <a:spcPts val="1800"/>
              </a:spcAft>
              <a:buFont typeface="+mj-lt"/>
              <a:buAutoNum type="arabicPeriod"/>
            </a:pPr>
            <a:r>
              <a:rPr lang="en-US" sz="1300" b="1" dirty="0" smtClean="0"/>
              <a:t>Cover the trail or canoe or boat route of not less than 50 consecutive miles; take a minimum of five consecutive days to complete the trip without the aid of motors. (In some areas pack animals may be used.)</a:t>
            </a:r>
          </a:p>
          <a:p>
            <a:pPr marL="457200" lvl="0" indent="-457200">
              <a:spcAft>
                <a:spcPts val="1800"/>
              </a:spcAft>
              <a:buFont typeface="+mj-lt"/>
              <a:buAutoNum type="arabicPeriod"/>
            </a:pPr>
            <a:r>
              <a:rPr lang="en-US" sz="1300" b="1" dirty="0" smtClean="0"/>
              <a:t>During the time on the trail or waterway, complete a minimum of 10 hours each of group work on projects to improve the trail, springs, campsite, portage, or area. If, after checking with recognized authorities, it is not possible to complete 10 hours each of group work on the trail, a similar project may be done in the unit’s home area. (There should be no unauthorized cutting of brush or timber.)</a:t>
            </a:r>
          </a:p>
          <a:p>
            <a:pPr marL="457200" lvl="0" indent="-457200">
              <a:spcAft>
                <a:spcPts val="1800"/>
              </a:spcAft>
              <a:buFont typeface="+mj-lt"/>
              <a:buAutoNum type="arabicPeriod"/>
            </a:pPr>
            <a:r>
              <a:rPr lang="en-US" sz="1300" b="1" dirty="0" smtClean="0"/>
              <a:t>Unit or tour leader must then file a 50-Miler Award application with the local council service center. This application gives additional details about planning the trip.</a:t>
            </a:r>
          </a:p>
          <a:p>
            <a:pPr marL="457200" lvl="0" indent="-457200">
              <a:spcAft>
                <a:spcPts val="1800"/>
              </a:spcAft>
              <a:buFont typeface="+mj-lt"/>
              <a:buAutoNum type="arabicPeriod"/>
            </a:pPr>
            <a:r>
              <a:rPr lang="en-US" sz="1300" b="1" dirty="0" smtClean="0"/>
              <a:t>Download application form from </a:t>
            </a:r>
            <a:r>
              <a:rPr lang="en-US" sz="1300" b="1" dirty="0" smtClean="0">
                <a:hlinkClick r:id="rId2"/>
              </a:rPr>
              <a:t>www.tmrmuseum.org/tmr-trail-</a:t>
            </a:r>
            <a:r>
              <a:rPr lang="en-US" sz="1300" b="1" smtClean="0">
                <a:hlinkClick r:id="rId2"/>
              </a:rPr>
              <a:t>map</a:t>
            </a:r>
            <a:r>
              <a:rPr lang="en-US" sz="1300" b="1" smtClean="0"/>
              <a:t> website.</a:t>
            </a:r>
            <a:endParaRPr lang="en-US" sz="1300" b="1" dirty="0" smtClean="0"/>
          </a:p>
        </p:txBody>
      </p:sp>
      <p:pic>
        <p:nvPicPr>
          <p:cNvPr id="8" name="Picture 7" descr="fiftymiler.jpg"/>
          <p:cNvPicPr>
            <a:picLocks noChangeAspect="1"/>
          </p:cNvPicPr>
          <p:nvPr/>
        </p:nvPicPr>
        <p:blipFill>
          <a:blip r:embed="rId3"/>
          <a:stretch>
            <a:fillRect/>
          </a:stretch>
        </p:blipFill>
        <p:spPr>
          <a:xfrm>
            <a:off x="585443" y="2907267"/>
            <a:ext cx="2462818" cy="1981200"/>
          </a:xfrm>
          <a:prstGeom prst="rect">
            <a:avLst/>
          </a:prstGeom>
        </p:spPr>
      </p:pic>
      <p:sp>
        <p:nvSpPr>
          <p:cNvPr id="5" name="Content Placeholder 4"/>
          <p:cNvSpPr txBox="1">
            <a:spLocks/>
          </p:cNvSpPr>
          <p:nvPr/>
        </p:nvSpPr>
        <p:spPr>
          <a:xfrm>
            <a:off x="273883" y="914400"/>
            <a:ext cx="8565317" cy="1171471"/>
          </a:xfrm>
          <a:prstGeom prst="rect">
            <a:avLst/>
          </a:prstGeom>
        </p:spPr>
        <p:txBody>
          <a:bodyPr vert="horz" lIns="91440" tIns="45720" rIns="91440" bIns="45720" rtlCol="0">
            <a:normAutofit/>
          </a:bodyPr>
          <a:lstStyle/>
          <a:p>
            <a:pPr>
              <a:spcAft>
                <a:spcPts val="1800"/>
              </a:spcAft>
            </a:pPr>
            <a:r>
              <a:rPr lang="en-US" sz="1600" b="1" dirty="0" smtClean="0"/>
              <a:t>The 50-Miler Award is presented to each qualifying individual for satisfactory participation in an approved trip. In order to qualify for the award the group of which the individual is a member must fulfill all of the following requirements.</a:t>
            </a:r>
          </a:p>
        </p:txBody>
      </p:sp>
      <p:sp>
        <p:nvSpPr>
          <p:cNvPr id="9" name="Content Placeholder 4"/>
          <p:cNvSpPr txBox="1">
            <a:spLocks/>
          </p:cNvSpPr>
          <p:nvPr/>
        </p:nvSpPr>
        <p:spPr>
          <a:xfrm>
            <a:off x="0" y="368300"/>
            <a:ext cx="9144000" cy="5461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smtClean="0">
                <a:ln>
                  <a:noFill/>
                </a:ln>
                <a:solidFill>
                  <a:schemeClr val="tx1"/>
                </a:solidFill>
                <a:effectLst/>
                <a:uLnTx/>
                <a:uFillTx/>
                <a:latin typeface="+mn-lt"/>
                <a:ea typeface="+mn-ea"/>
                <a:cs typeface="+mn-cs"/>
              </a:rPr>
              <a:t>B.S.A.</a:t>
            </a:r>
            <a:r>
              <a:rPr kumimoji="0" lang="en-US" sz="2400" b="1" i="0" u="sng" strike="noStrike" kern="1200" cap="none" spc="0" normalizeH="0" noProof="0" dirty="0" smtClean="0">
                <a:ln>
                  <a:noFill/>
                </a:ln>
                <a:solidFill>
                  <a:schemeClr val="tx1"/>
                </a:solidFill>
                <a:effectLst/>
                <a:uLnTx/>
                <a:uFillTx/>
                <a:latin typeface="+mn-lt"/>
                <a:ea typeface="+mn-ea"/>
                <a:cs typeface="+mn-cs"/>
              </a:rPr>
              <a:t> 50-Miler Award</a:t>
            </a:r>
            <a:endParaRPr kumimoji="0" lang="en-US" sz="2400" b="1" i="0" u="sng"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0701"/>
            <a:ext cx="9144000" cy="890399"/>
          </a:xfrm>
        </p:spPr>
        <p:txBody>
          <a:bodyPr>
            <a:normAutofit/>
          </a:bodyPr>
          <a:lstStyle/>
          <a:p>
            <a:pPr algn="ctr">
              <a:buNone/>
            </a:pPr>
            <a:r>
              <a:rPr lang="en-US" sz="2400" b="1" u="sng" dirty="0" smtClean="0"/>
              <a:t>Ten things to have on every hike</a:t>
            </a:r>
            <a:endParaRPr lang="en-US" sz="2400" b="1" i="1" u="sng" dirty="0" smtClean="0"/>
          </a:p>
          <a:p>
            <a:pPr algn="ctr">
              <a:spcAft>
                <a:spcPts val="1800"/>
              </a:spcAft>
              <a:buNone/>
            </a:pPr>
            <a:r>
              <a:rPr lang="en-US" sz="2000" b="1" i="1" dirty="0" smtClean="0"/>
              <a:t>(American Hiking Society)</a:t>
            </a:r>
          </a:p>
        </p:txBody>
      </p:sp>
      <p:sp>
        <p:nvSpPr>
          <p:cNvPr id="5" name="Content Placeholder 2"/>
          <p:cNvSpPr txBox="1">
            <a:spLocks/>
          </p:cNvSpPr>
          <p:nvPr/>
        </p:nvSpPr>
        <p:spPr>
          <a:xfrm>
            <a:off x="0" y="1282548"/>
            <a:ext cx="6515100" cy="3645052"/>
          </a:xfrm>
          <a:prstGeom prst="rect">
            <a:avLst/>
          </a:prstGeom>
        </p:spPr>
        <p:txBody>
          <a:bodyPr vert="horz" lIns="91440" tIns="45720" rIns="91440" bIns="45720" rtlCol="0">
            <a:noAutofit/>
          </a:bodyPr>
          <a:lstStyle/>
          <a:p>
            <a:pPr marL="457200" marR="0" lvl="0" indent="-457200" defTabSz="457200" rtl="0" eaLnBrk="1" fontAlgn="auto" latinLnBrk="0" hangingPunct="1">
              <a:lnSpc>
                <a:spcPct val="100000"/>
              </a:lnSpc>
              <a:spcBef>
                <a:spcPct val="20000"/>
              </a:spcBef>
              <a:spcAft>
                <a:spcPts val="1200"/>
              </a:spcAft>
              <a:buClrTx/>
              <a:buSzTx/>
              <a:tabLst/>
              <a:defRPr/>
            </a:pPr>
            <a:r>
              <a:rPr kumimoji="0" lang="en-US" sz="2000" b="1" i="1" strike="noStrike" kern="1200" cap="none" spc="0" normalizeH="0" baseline="0" noProof="0" dirty="0" smtClean="0">
                <a:ln>
                  <a:noFill/>
                </a:ln>
                <a:solidFill>
                  <a:schemeClr val="tx1"/>
                </a:solidFill>
                <a:effectLst/>
                <a:uLnTx/>
                <a:uFillTx/>
                <a:latin typeface="+mn-lt"/>
                <a:ea typeface="+mn-ea"/>
                <a:cs typeface="+mn-cs"/>
              </a:rPr>
              <a:t>  1.   </a:t>
            </a:r>
            <a:r>
              <a:rPr kumimoji="0" lang="en-US" sz="2000" b="1" i="1" u="sng" strike="noStrike" kern="1200" cap="none" spc="0" normalizeH="0" baseline="0" noProof="0" dirty="0" smtClean="0">
                <a:ln>
                  <a:noFill/>
                </a:ln>
                <a:solidFill>
                  <a:schemeClr val="tx1"/>
                </a:solidFill>
                <a:effectLst/>
                <a:uLnTx/>
                <a:uFillTx/>
                <a:latin typeface="+mn-lt"/>
                <a:ea typeface="+mn-ea"/>
                <a:cs typeface="+mn-cs"/>
              </a:rPr>
              <a:t>Appropriate footwear</a:t>
            </a:r>
            <a:r>
              <a:rPr kumimoji="0" lang="en-US" sz="2000" b="1" i="0" u="sng" strike="noStrike" kern="1200" cap="none" spc="0" normalizeH="0" baseline="0" noProof="0" dirty="0" smtClean="0">
                <a:ln>
                  <a:noFill/>
                </a:ln>
                <a:solidFill>
                  <a:schemeClr val="tx1"/>
                </a:solidFill>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For a short day hike that doesn’t involve a heavy pack or technical terrain, trail shoes are great. For longer hikes, carrying heavier loads, or more technical terrain, hiking boots offer more support. </a:t>
            </a:r>
          </a:p>
          <a:p>
            <a:pPr marL="457200" lvl="0" indent="-457200">
              <a:spcBef>
                <a:spcPct val="20000"/>
              </a:spcBef>
              <a:spcAft>
                <a:spcPts val="1800"/>
              </a:spcAft>
              <a:defRPr/>
            </a:pPr>
            <a:r>
              <a:rPr lang="en-US" sz="2000" b="1" i="1" dirty="0" smtClean="0"/>
              <a:t> 2.  </a:t>
            </a:r>
            <a:r>
              <a:rPr lang="en-US" sz="2000" b="1" i="1" u="sng" dirty="0" smtClean="0"/>
              <a:t>Map and compass/GPS</a:t>
            </a:r>
            <a:r>
              <a:rPr lang="en-US" sz="2000" b="1" dirty="0" smtClean="0"/>
              <a:t>. A map and compass not only tell you where you are and how far you have to go, it can help you find campsites, water, and an emergency exit route in case of an accident. While GPS units are very useful, always carry a map and compass as a backup. </a:t>
            </a: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12700" y="5067300"/>
            <a:ext cx="8724900" cy="1524000"/>
          </a:xfrm>
          <a:prstGeom prst="rect">
            <a:avLst/>
          </a:prstGeom>
        </p:spPr>
        <p:txBody>
          <a:bodyPr vert="horz" lIns="91440" tIns="45720" rIns="91440" bIns="45720" rtlCol="0">
            <a:noAutofit/>
          </a:bodyPr>
          <a:lstStyle/>
          <a:p>
            <a:pPr marL="457200" marR="0" lvl="0" indent="-457200" defTabSz="457200" rtl="0" eaLnBrk="1" fontAlgn="auto" latinLnBrk="0" hangingPunct="1">
              <a:lnSpc>
                <a:spcPct val="100000"/>
              </a:lnSpc>
              <a:spcBef>
                <a:spcPct val="20000"/>
              </a:spcBef>
              <a:spcAft>
                <a:spcPts val="600"/>
              </a:spcAft>
              <a:buClrTx/>
              <a:buSzTx/>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3.   </a:t>
            </a:r>
            <a:r>
              <a:rPr kumimoji="0" lang="en-US" sz="2000" b="1" i="1" u="sng" strike="noStrike" kern="1200" cap="none" spc="0" normalizeH="0" baseline="0" noProof="0" dirty="0" smtClean="0">
                <a:ln>
                  <a:noFill/>
                </a:ln>
                <a:solidFill>
                  <a:schemeClr val="tx1"/>
                </a:solidFill>
                <a:effectLst/>
                <a:uLnTx/>
                <a:uFillTx/>
                <a:latin typeface="+mn-lt"/>
                <a:ea typeface="+mn-ea"/>
                <a:cs typeface="+mn-cs"/>
              </a:rPr>
              <a:t>Extra water and a way to purify it</a:t>
            </a:r>
            <a:r>
              <a:rPr kumimoji="0" lang="en-US" sz="2000" b="1" i="1" u="none" strike="noStrike" kern="1200" cap="none" spc="0" normalizeH="0" baseline="0" noProof="0" dirty="0" smtClean="0">
                <a:ln>
                  <a:noFill/>
                </a:ln>
                <a:solidFill>
                  <a:schemeClr val="tx1"/>
                </a:solidFill>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Without enough water, your body's muscles and organs simply can't perform as well. Consuming too little water will not only make you thirsty, but susceptible to hypothermia and altitude sickness. </a:t>
            </a:r>
          </a:p>
        </p:txBody>
      </p:sp>
      <p:pic>
        <p:nvPicPr>
          <p:cNvPr id="7" name="Picture 6" descr="lg15_img_9505.jpg"/>
          <p:cNvPicPr>
            <a:picLocks noChangeAspect="1"/>
          </p:cNvPicPr>
          <p:nvPr/>
        </p:nvPicPr>
        <p:blipFill>
          <a:blip r:embed="rId2"/>
          <a:stretch>
            <a:fillRect/>
          </a:stretch>
        </p:blipFill>
        <p:spPr>
          <a:xfrm>
            <a:off x="6680200" y="1435100"/>
            <a:ext cx="2057400" cy="357659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2743200"/>
          </a:xfrm>
        </p:spPr>
        <p:txBody>
          <a:bodyPr>
            <a:normAutofit/>
          </a:bodyPr>
          <a:lstStyle/>
          <a:p>
            <a:pPr marL="514350" indent="-514350">
              <a:spcAft>
                <a:spcPts val="1800"/>
              </a:spcAft>
              <a:buNone/>
            </a:pPr>
            <a:r>
              <a:rPr lang="en-US" sz="2000" b="1" dirty="0" smtClean="0"/>
              <a:t>4.    </a:t>
            </a:r>
            <a:r>
              <a:rPr lang="en-US" sz="2000" b="1" i="1" u="sng" dirty="0" smtClean="0"/>
              <a:t>Extra food</a:t>
            </a:r>
            <a:r>
              <a:rPr lang="en-US" sz="2000" b="1" i="1" dirty="0" smtClean="0"/>
              <a:t>.  </a:t>
            </a:r>
            <a:r>
              <a:rPr lang="en-US" sz="2000" b="1" dirty="0" smtClean="0"/>
              <a:t>Many things could keep you out longer than expected: getting lost, an injury, or difficult terrain. Extra food will help keep up energy and morale. </a:t>
            </a:r>
          </a:p>
          <a:p>
            <a:pPr marL="514350" indent="-514350">
              <a:spcAft>
                <a:spcPts val="1800"/>
              </a:spcAft>
              <a:buNone/>
            </a:pPr>
            <a:r>
              <a:rPr lang="en-US" sz="2000" b="1" dirty="0" smtClean="0"/>
              <a:t>5.    </a:t>
            </a:r>
            <a:r>
              <a:rPr lang="en-US" sz="2000" b="1" i="1" u="sng" dirty="0" smtClean="0"/>
              <a:t>Rain gear and extra clothing</a:t>
            </a:r>
            <a:r>
              <a:rPr lang="en-US" sz="2000" b="1" u="sng" dirty="0" smtClean="0"/>
              <a:t>.</a:t>
            </a:r>
            <a:r>
              <a:rPr lang="en-US" sz="2000" b="1" dirty="0" smtClean="0"/>
              <a:t> Because the weatherman is not always right. Dressing in layers allows you to adjust to changing weather and activity levels. Two rules: avoid cotton (it keeps moisture close to your skin) and always carry a hat.</a:t>
            </a:r>
          </a:p>
        </p:txBody>
      </p:sp>
      <p:sp>
        <p:nvSpPr>
          <p:cNvPr id="5" name="Content Placeholder 2"/>
          <p:cNvSpPr txBox="1">
            <a:spLocks/>
          </p:cNvSpPr>
          <p:nvPr/>
        </p:nvSpPr>
        <p:spPr>
          <a:xfrm>
            <a:off x="457200" y="3257550"/>
            <a:ext cx="4876800" cy="2413000"/>
          </a:xfrm>
          <a:prstGeom prst="rect">
            <a:avLst/>
          </a:prstGeom>
        </p:spPr>
        <p:txBody>
          <a:bodyPr vert="horz" lIns="91440" tIns="45720" rIns="91440" bIns="45720" rtlCol="0">
            <a:noAutofit/>
          </a:bodyPr>
          <a:lstStyle/>
          <a:p>
            <a:pPr marL="514350" marR="0" lvl="0" indent="-514350" algn="l" defTabSz="457200" rtl="0" eaLnBrk="1" fontAlgn="auto" latinLnBrk="0" hangingPunct="1">
              <a:lnSpc>
                <a:spcPct val="100000"/>
              </a:lnSpc>
              <a:spcBef>
                <a:spcPct val="20000"/>
              </a:spcBef>
              <a:spcAft>
                <a:spcPts val="180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6.    </a:t>
            </a:r>
            <a:r>
              <a:rPr kumimoji="0" lang="en-US" sz="2000" b="1" i="1" u="sng" strike="noStrike" kern="1200" cap="none" spc="0" normalizeH="0" baseline="0" noProof="0" dirty="0" smtClean="0">
                <a:ln>
                  <a:noFill/>
                </a:ln>
                <a:solidFill>
                  <a:schemeClr val="tx1"/>
                </a:solidFill>
                <a:effectLst/>
                <a:uLnTx/>
                <a:uFillTx/>
                <a:latin typeface="+mn-lt"/>
                <a:ea typeface="+mn-ea"/>
                <a:cs typeface="+mn-cs"/>
              </a:rPr>
              <a:t>Safety items: fire, light, and a whistle.</a:t>
            </a:r>
            <a:r>
              <a:rPr kumimoji="0" lang="en-US" sz="2000" b="1" i="1" u="none" strike="noStrike" kern="1200" cap="none" spc="0" normalizeH="0" baseline="0" noProof="0" dirty="0" smtClean="0">
                <a:ln>
                  <a:noFill/>
                </a:ln>
                <a:solidFill>
                  <a:schemeClr val="tx1"/>
                </a:solidFill>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The warmth of a fire and a hot drink can help prevent hypothermia. Fires are also a great way to signal for help if you get lost. If lost, you’ll also want the whistle as it is more effective than using your voice to call for help (use 3 short bursts)</a:t>
            </a:r>
          </a:p>
        </p:txBody>
      </p:sp>
      <p:pic>
        <p:nvPicPr>
          <p:cNvPr id="6" name="Picture 5"/>
          <p:cNvPicPr>
            <a:picLocks noChangeAspect="1"/>
          </p:cNvPicPr>
          <p:nvPr/>
        </p:nvPicPr>
        <p:blipFill>
          <a:blip r:embed="rId2"/>
          <a:stretch>
            <a:fillRect/>
          </a:stretch>
        </p:blipFill>
        <p:spPr>
          <a:xfrm>
            <a:off x="5334000" y="3521227"/>
            <a:ext cx="3352800" cy="251127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3911600"/>
          </a:xfrm>
        </p:spPr>
        <p:txBody>
          <a:bodyPr>
            <a:normAutofit/>
          </a:bodyPr>
          <a:lstStyle/>
          <a:p>
            <a:pPr marL="514350" indent="-514350">
              <a:spcAft>
                <a:spcPts val="1200"/>
              </a:spcAft>
              <a:buNone/>
            </a:pPr>
            <a:r>
              <a:rPr lang="en-US" sz="2000" b="1" dirty="0" smtClean="0"/>
              <a:t>7.    </a:t>
            </a:r>
            <a:r>
              <a:rPr lang="en-US" sz="2000" b="1" i="1" u="sng" dirty="0" smtClean="0"/>
              <a:t>First aid kit. </a:t>
            </a:r>
            <a:r>
              <a:rPr lang="en-US" sz="2000" b="1" dirty="0" smtClean="0"/>
              <a:t>Prepackaged first aid kits for hikers are available at any outfitter. Double your effectiveness with knowledge: take a first aid class with the American Red Cross or a Wilderness First Aid class. </a:t>
            </a:r>
          </a:p>
          <a:p>
            <a:pPr marL="514350" indent="-514350">
              <a:spcAft>
                <a:spcPts val="1200"/>
              </a:spcAft>
              <a:buNone/>
            </a:pPr>
            <a:r>
              <a:rPr lang="en-US" sz="2000" b="1" dirty="0" smtClean="0"/>
              <a:t>8.    </a:t>
            </a:r>
            <a:r>
              <a:rPr lang="en-US" sz="2000" b="1" i="1" u="sng" dirty="0" smtClean="0"/>
              <a:t>Knife or multi-purpose tool. </a:t>
            </a:r>
            <a:r>
              <a:rPr lang="en-US" sz="2000" b="1" dirty="0" smtClean="0"/>
              <a:t>These enable you to cut strips of cloth into bandages, remove splinters, fix broken eyeglasses, and perform a whole host of repairs on malfunctioning gear. </a:t>
            </a:r>
          </a:p>
          <a:p>
            <a:pPr marL="514350" indent="-514350">
              <a:spcAft>
                <a:spcPts val="1200"/>
              </a:spcAft>
              <a:buNone/>
            </a:pPr>
            <a:r>
              <a:rPr lang="en-US" sz="2000" b="1" dirty="0" smtClean="0"/>
              <a:t>9.    </a:t>
            </a:r>
            <a:r>
              <a:rPr lang="en-US" sz="2000" b="1" i="1" u="sng" dirty="0" smtClean="0"/>
              <a:t>Sun screen and sun glasses. </a:t>
            </a:r>
            <a:r>
              <a:rPr lang="en-US" sz="2000" b="1" dirty="0" smtClean="0"/>
              <a:t>Especially above </a:t>
            </a:r>
            <a:r>
              <a:rPr lang="en-US" sz="2000" b="1" dirty="0" err="1" smtClean="0"/>
              <a:t>treeline</a:t>
            </a:r>
            <a:r>
              <a:rPr lang="en-US" sz="2000" b="1" dirty="0" smtClean="0"/>
              <a:t> when there is a skin-scorching combination of sun and snow, you'll need sunglasses to prevent snow blindness and sunscreen to prevent sunburn.</a:t>
            </a:r>
          </a:p>
        </p:txBody>
      </p:sp>
      <p:pic>
        <p:nvPicPr>
          <p:cNvPr id="4" name="Picture 3" descr="lg15_img_9507.jpg"/>
          <p:cNvPicPr>
            <a:picLocks noChangeAspect="1"/>
          </p:cNvPicPr>
          <p:nvPr/>
        </p:nvPicPr>
        <p:blipFill>
          <a:blip r:embed="rId2"/>
          <a:stretch>
            <a:fillRect/>
          </a:stretch>
        </p:blipFill>
        <p:spPr>
          <a:xfrm>
            <a:off x="7112000" y="4292600"/>
            <a:ext cx="1485900" cy="2227303"/>
          </a:xfrm>
          <a:prstGeom prst="rect">
            <a:avLst/>
          </a:prstGeom>
          <a:ln>
            <a:solidFill>
              <a:schemeClr val="tx1"/>
            </a:solidFill>
          </a:ln>
        </p:spPr>
      </p:pic>
      <p:sp>
        <p:nvSpPr>
          <p:cNvPr id="5" name="Content Placeholder 2"/>
          <p:cNvSpPr txBox="1">
            <a:spLocks/>
          </p:cNvSpPr>
          <p:nvPr/>
        </p:nvSpPr>
        <p:spPr>
          <a:xfrm>
            <a:off x="457200" y="4406899"/>
            <a:ext cx="6654800" cy="2113003"/>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120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10.  </a:t>
            </a:r>
            <a:r>
              <a:rPr kumimoji="0" lang="en-US" sz="2000" b="1" i="1" u="sng" strike="noStrike" kern="1200" cap="none" spc="0" normalizeH="0" baseline="0" noProof="0" dirty="0" smtClean="0">
                <a:ln>
                  <a:noFill/>
                </a:ln>
                <a:solidFill>
                  <a:schemeClr val="tx1"/>
                </a:solidFill>
                <a:effectLst/>
                <a:uLnTx/>
                <a:uFillTx/>
                <a:latin typeface="+mn-lt"/>
                <a:ea typeface="+mn-ea"/>
                <a:cs typeface="+mn-cs"/>
              </a:rPr>
              <a:t>Daypack/backpack.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You’ll want something you can carry comfortably and has the features designed to keep you hiking smartly. Don’t forget the rain cover; some packs come with one built-in. Keep the other Essentials in the pack and you’ll always be ready to hit the trail safely.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600700"/>
            <a:ext cx="8229600" cy="800100"/>
          </a:xfrm>
        </p:spPr>
        <p:txBody>
          <a:bodyPr>
            <a:normAutofit/>
          </a:bodyPr>
          <a:lstStyle/>
          <a:p>
            <a:pPr algn="ctr">
              <a:buNone/>
            </a:pPr>
            <a:r>
              <a:rPr lang="en-US" sz="4000" b="1" dirty="0" smtClean="0"/>
              <a:t>Any Questions?</a:t>
            </a:r>
            <a:endParaRPr lang="en-US" sz="4000" b="1" dirty="0"/>
          </a:p>
        </p:txBody>
      </p:sp>
      <p:pic>
        <p:nvPicPr>
          <p:cNvPr id="4" name="Picture 3" descr="TMRHT Stadri.jpg"/>
          <p:cNvPicPr>
            <a:picLocks noChangeAspect="1"/>
          </p:cNvPicPr>
          <p:nvPr/>
        </p:nvPicPr>
        <p:blipFill>
          <a:blip r:embed="rId2"/>
          <a:stretch>
            <a:fillRect/>
          </a:stretch>
        </p:blipFill>
        <p:spPr>
          <a:xfrm>
            <a:off x="2381466" y="587697"/>
            <a:ext cx="4396802" cy="497490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1900"/>
            <a:ext cx="8229600" cy="2209800"/>
          </a:xfrm>
        </p:spPr>
        <p:txBody>
          <a:bodyPr>
            <a:noAutofit/>
          </a:bodyPr>
          <a:lstStyle/>
          <a:p>
            <a:pPr fontAlgn="base">
              <a:spcAft>
                <a:spcPts val="1200"/>
              </a:spcAft>
            </a:pPr>
            <a:r>
              <a:rPr lang="en-US" sz="2000" b="1" dirty="0" smtClean="0"/>
              <a:t>Registration </a:t>
            </a:r>
            <a:r>
              <a:rPr lang="en-US" sz="2000" b="1" dirty="0"/>
              <a:t>info kits, including maps,</a:t>
            </a:r>
            <a:r>
              <a:rPr lang="en-US" sz="2000" b="1" dirty="0" smtClean="0"/>
              <a:t> are available</a:t>
            </a:r>
            <a:r>
              <a:rPr lang="en-US" sz="2000" b="1" dirty="0"/>
              <a:t> from the </a:t>
            </a:r>
            <a:r>
              <a:rPr lang="en-US" sz="2000" b="1" u="sng" dirty="0" err="1"/>
              <a:t>www.tmrmuseum.org</a:t>
            </a:r>
            <a:r>
              <a:rPr lang="en-US" sz="2000" b="1" u="sng" dirty="0"/>
              <a:t> </a:t>
            </a:r>
            <a:r>
              <a:rPr lang="en-US" sz="2000" b="1" dirty="0"/>
              <a:t>and </a:t>
            </a:r>
            <a:r>
              <a:rPr lang="en-US" sz="2000" b="1" u="sng" dirty="0" err="1"/>
              <a:t>www</a:t>
            </a:r>
            <a:r>
              <a:rPr lang="en-US" sz="2000" b="1" u="sng" dirty="0" err="1" smtClean="0"/>
              <a:t>.tenmileriver</a:t>
            </a:r>
            <a:r>
              <a:rPr lang="en-US" sz="2000" b="1" u="sng" dirty="0" err="1"/>
              <a:t>.org</a:t>
            </a:r>
            <a:r>
              <a:rPr lang="en-US" sz="2000" b="1" u="sng" dirty="0"/>
              <a:t>/hike</a:t>
            </a:r>
            <a:r>
              <a:rPr lang="en-US" sz="2000" b="1" dirty="0"/>
              <a:t> websites. Paper copies can be requested through the </a:t>
            </a:r>
            <a:r>
              <a:rPr lang="en-US" sz="2000" b="1" u="sng" dirty="0" err="1"/>
              <a:t>www.tmrmuseum.org</a:t>
            </a:r>
            <a:r>
              <a:rPr lang="en-US" sz="2000" b="1" dirty="0"/>
              <a:t> website, or picked up at the Ten Mile River Scout Museum or the G.N.Y.C. office</a:t>
            </a:r>
            <a:r>
              <a:rPr lang="en-US" sz="2000" b="1" dirty="0" smtClean="0"/>
              <a:t>. </a:t>
            </a:r>
          </a:p>
          <a:p>
            <a:pPr fontAlgn="base">
              <a:spcAft>
                <a:spcPts val="1200"/>
              </a:spcAft>
            </a:pPr>
            <a:r>
              <a:rPr lang="en-US" sz="2000" b="1" dirty="0" smtClean="0"/>
              <a:t>Send inquiries to the Museum’s website: </a:t>
            </a:r>
            <a:r>
              <a:rPr lang="en-US" sz="2000" b="1" u="sng" dirty="0" err="1" smtClean="0"/>
              <a:t>www.tmrmuseum.org</a:t>
            </a:r>
            <a:endParaRPr lang="en-US" sz="2000" b="1" u="sng" dirty="0" smtClean="0"/>
          </a:p>
          <a:p>
            <a:pPr fontAlgn="base">
              <a:spcAft>
                <a:spcPts val="600"/>
              </a:spcAft>
            </a:pPr>
            <a:r>
              <a:rPr lang="en-US" sz="2000" b="1" dirty="0" smtClean="0"/>
              <a:t>​</a:t>
            </a:r>
          </a:p>
          <a:p>
            <a:pPr fontAlgn="base">
              <a:spcAft>
                <a:spcPts val="600"/>
              </a:spcAft>
              <a:buNone/>
            </a:pPr>
            <a:endParaRPr lang="en-US" sz="2000" b="1" dirty="0" smtClean="0"/>
          </a:p>
          <a:p>
            <a:pPr fontAlgn="base">
              <a:spcAft>
                <a:spcPts val="600"/>
              </a:spcAft>
            </a:pPr>
            <a:endParaRPr lang="en-US" sz="2000" b="1" dirty="0"/>
          </a:p>
        </p:txBody>
      </p:sp>
      <p:sp>
        <p:nvSpPr>
          <p:cNvPr id="4" name="Title 1"/>
          <p:cNvSpPr>
            <a:spLocks noGrp="1"/>
          </p:cNvSpPr>
          <p:nvPr>
            <p:ph type="title"/>
          </p:nvPr>
        </p:nvSpPr>
        <p:spPr>
          <a:xfrm>
            <a:off x="457200" y="305569"/>
            <a:ext cx="8229600" cy="817010"/>
          </a:xfrm>
        </p:spPr>
        <p:txBody>
          <a:bodyPr>
            <a:normAutofit fontScale="90000"/>
          </a:bodyPr>
          <a:lstStyle/>
          <a:p>
            <a:r>
              <a:rPr lang="en-US" sz="4800" dirty="0" smtClean="0">
                <a:solidFill>
                  <a:srgbClr val="0000FF"/>
                </a:solidFill>
                <a:latin typeface="Impact"/>
                <a:cs typeface="Impact"/>
              </a:rPr>
              <a:t>GET INFORMATION</a:t>
            </a:r>
            <a:endParaRPr lang="en-US" sz="4800" dirty="0">
              <a:solidFill>
                <a:srgbClr val="0000FF"/>
              </a:solidFill>
              <a:latin typeface="Impact"/>
              <a:cs typeface="Impact"/>
            </a:endParaRPr>
          </a:p>
        </p:txBody>
      </p:sp>
      <p:pic>
        <p:nvPicPr>
          <p:cNvPr id="10" name="Picture 9" descr="TMRHT Web Site 5a.jpg"/>
          <p:cNvPicPr>
            <a:picLocks noChangeAspect="1"/>
          </p:cNvPicPr>
          <p:nvPr/>
        </p:nvPicPr>
        <p:blipFill>
          <a:blip r:embed="rId2"/>
          <a:stretch>
            <a:fillRect/>
          </a:stretch>
        </p:blipFill>
        <p:spPr>
          <a:xfrm>
            <a:off x="2616200" y="3516399"/>
            <a:ext cx="3716734" cy="290980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669"/>
            <a:ext cx="8229600" cy="817010"/>
          </a:xfrm>
        </p:spPr>
        <p:txBody>
          <a:bodyPr>
            <a:normAutofit fontScale="90000"/>
          </a:bodyPr>
          <a:lstStyle/>
          <a:p>
            <a:r>
              <a:rPr lang="en-US" sz="4800" dirty="0" smtClean="0">
                <a:solidFill>
                  <a:srgbClr val="0000FF"/>
                </a:solidFill>
                <a:latin typeface="Impact"/>
                <a:cs typeface="Impact"/>
              </a:rPr>
              <a:t>TRAIL AWARD REQUIREMENTS</a:t>
            </a:r>
            <a:endParaRPr lang="en-US" sz="4800" dirty="0">
              <a:solidFill>
                <a:srgbClr val="0000FF"/>
              </a:solidFill>
              <a:latin typeface="Impact"/>
              <a:cs typeface="Impact"/>
            </a:endParaRPr>
          </a:p>
        </p:txBody>
      </p:sp>
      <p:sp>
        <p:nvSpPr>
          <p:cNvPr id="3" name="Content Placeholder 2"/>
          <p:cNvSpPr>
            <a:spLocks noGrp="1"/>
          </p:cNvSpPr>
          <p:nvPr>
            <p:ph idx="1"/>
          </p:nvPr>
        </p:nvSpPr>
        <p:spPr>
          <a:xfrm>
            <a:off x="457200" y="2463801"/>
            <a:ext cx="6750074" cy="3060699"/>
          </a:xfrm>
        </p:spPr>
        <p:txBody>
          <a:bodyPr>
            <a:noAutofit/>
          </a:bodyPr>
          <a:lstStyle/>
          <a:p>
            <a:pPr fontAlgn="base">
              <a:spcAft>
                <a:spcPts val="1800"/>
              </a:spcAft>
            </a:pPr>
            <a:r>
              <a:rPr lang="en-US" sz="2000" b="1" dirty="0" smtClean="0"/>
              <a:t>Hike </a:t>
            </a:r>
            <a:r>
              <a:rPr lang="en-US" sz="2000" b="1" dirty="0"/>
              <a:t>the TMR Trail system for at least ten miles.</a:t>
            </a:r>
            <a:endParaRPr lang="en-US" sz="2000" dirty="0"/>
          </a:p>
          <a:p>
            <a:pPr fontAlgn="base">
              <a:spcAft>
                <a:spcPts val="1800"/>
              </a:spcAft>
            </a:pPr>
            <a:r>
              <a:rPr lang="en-US" sz="2000" b="1" dirty="0"/>
              <a:t>Visit the TMR Scout Museum.</a:t>
            </a:r>
            <a:endParaRPr lang="en-US" sz="2000" dirty="0"/>
          </a:p>
          <a:p>
            <a:pPr fontAlgn="base">
              <a:spcAft>
                <a:spcPts val="1800"/>
              </a:spcAft>
            </a:pPr>
            <a:r>
              <a:rPr lang="en-US" sz="2000" b="1" dirty="0"/>
              <a:t>Take the Ten Mile River Historical Trails Quiz.</a:t>
            </a:r>
            <a:endParaRPr lang="en-US" sz="2000" dirty="0"/>
          </a:p>
          <a:p>
            <a:pPr fontAlgn="base">
              <a:spcAft>
                <a:spcPts val="1800"/>
              </a:spcAft>
            </a:pPr>
            <a:r>
              <a:rPr lang="en-US" sz="2000" b="1" dirty="0"/>
              <a:t>Write an essay of at least 100 words about what you learned about history from this hiking experience</a:t>
            </a:r>
            <a:r>
              <a:rPr lang="en-US" sz="2000" b="1" dirty="0" smtClean="0"/>
              <a:t>.</a:t>
            </a:r>
            <a:endParaRPr lang="en-US" sz="2000" dirty="0" smtClean="0"/>
          </a:p>
        </p:txBody>
      </p:sp>
      <p:sp>
        <p:nvSpPr>
          <p:cNvPr id="6" name="Content Placeholder 2"/>
          <p:cNvSpPr txBox="1">
            <a:spLocks/>
          </p:cNvSpPr>
          <p:nvPr/>
        </p:nvSpPr>
        <p:spPr>
          <a:xfrm>
            <a:off x="0" y="1536701"/>
            <a:ext cx="9144000" cy="609600"/>
          </a:xfrm>
          <a:prstGeom prst="rect">
            <a:avLst/>
          </a:prstGeom>
        </p:spPr>
        <p:txBody>
          <a:bodyPr vert="horz" lIns="91440" tIns="45720" rIns="91440" bIns="45720" rtlCol="0">
            <a:noAutofit/>
          </a:bodyPr>
          <a:lstStyle/>
          <a:p>
            <a:pPr marL="342900" marR="0" lvl="0" indent="-342900" algn="ctr" defTabSz="457200" rtl="0" eaLnBrk="1" fontAlgn="base" latinLnBrk="0" hangingPunct="1">
              <a:lnSpc>
                <a:spcPct val="100000"/>
              </a:lnSpc>
              <a:spcBef>
                <a:spcPct val="20000"/>
              </a:spcBef>
              <a:spcAft>
                <a:spcPts val="0"/>
              </a:spcAft>
              <a:buClrTx/>
              <a:buSzTx/>
              <a:buFont typeface="Arial"/>
              <a:buNone/>
              <a:tabLst/>
              <a:defRPr/>
            </a:pPr>
            <a:r>
              <a:rPr kumimoji="0" lang="en-US" sz="1400" b="0" i="0" u="sng" strike="noStrike" kern="1200" cap="none" spc="0" normalizeH="0" baseline="0" noProof="0" dirty="0" smtClean="0">
                <a:ln>
                  <a:noFill/>
                </a:ln>
                <a:solidFill>
                  <a:schemeClr val="tx1"/>
                </a:solidFill>
                <a:effectLst/>
                <a:uLnTx/>
                <a:uFillTx/>
                <a:latin typeface="+mn-lt"/>
                <a:ea typeface="+mn-ea"/>
                <a:cs typeface="+mn-cs"/>
              </a:rPr>
              <a:t>​</a:t>
            </a:r>
            <a:r>
              <a:rPr kumimoji="0" lang="en-US" sz="2400" b="1" i="0" u="sng" strike="noStrike" kern="1200" cap="none" spc="0" normalizeH="0" baseline="0" noProof="0" dirty="0" smtClean="0">
                <a:ln>
                  <a:noFill/>
                </a:ln>
                <a:solidFill>
                  <a:schemeClr val="tx1"/>
                </a:solidFill>
                <a:effectLst/>
                <a:uLnTx/>
                <a:uFillTx/>
                <a:latin typeface="+mn-lt"/>
                <a:ea typeface="+mn-ea"/>
                <a:cs typeface="+mn-cs"/>
              </a:rPr>
              <a:t>To Earn the Basic Trail Medal</a:t>
            </a:r>
            <a:endParaRPr kumimoji="0" lang="en-US"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TMRHT Medal Pic no pins.jpg"/>
          <p:cNvPicPr>
            <a:picLocks noChangeAspect="1"/>
          </p:cNvPicPr>
          <p:nvPr/>
        </p:nvPicPr>
        <p:blipFill>
          <a:blip r:embed="rId2"/>
          <a:stretch>
            <a:fillRect/>
          </a:stretch>
        </p:blipFill>
        <p:spPr>
          <a:xfrm>
            <a:off x="7293046" y="2070101"/>
            <a:ext cx="1504773" cy="3619499"/>
          </a:xfrm>
          <a:prstGeom prst="rect">
            <a:avLst/>
          </a:prstGeom>
        </p:spPr>
      </p:pic>
      <p:pic>
        <p:nvPicPr>
          <p:cNvPr id="8" name="Picture 7" descr="Trail Medal.jpg"/>
          <p:cNvPicPr>
            <a:picLocks noChangeAspect="1"/>
          </p:cNvPicPr>
          <p:nvPr/>
        </p:nvPicPr>
        <p:blipFill>
          <a:blip r:embed="rId3"/>
          <a:stretch>
            <a:fillRect/>
          </a:stretch>
        </p:blipFill>
        <p:spPr>
          <a:xfrm>
            <a:off x="7459266" y="4197350"/>
            <a:ext cx="1091406" cy="15875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8001"/>
            <a:ext cx="8229600" cy="508000"/>
          </a:xfrm>
        </p:spPr>
        <p:txBody>
          <a:bodyPr>
            <a:normAutofit/>
          </a:bodyPr>
          <a:lstStyle/>
          <a:p>
            <a:pPr algn="ctr" fontAlgn="base">
              <a:buNone/>
            </a:pPr>
            <a:r>
              <a:rPr lang="en-US" sz="2400" b="1" u="sng" dirty="0" smtClean="0"/>
              <a:t>To Earn the 14-miler Device</a:t>
            </a:r>
            <a:endParaRPr lang="en-US" sz="2000" u="sng" dirty="0"/>
          </a:p>
        </p:txBody>
      </p:sp>
      <p:sp>
        <p:nvSpPr>
          <p:cNvPr id="6" name="Content Placeholder 2"/>
          <p:cNvSpPr txBox="1">
            <a:spLocks/>
          </p:cNvSpPr>
          <p:nvPr/>
        </p:nvSpPr>
        <p:spPr>
          <a:xfrm>
            <a:off x="457200" y="1422400"/>
            <a:ext cx="6819900" cy="5618163"/>
          </a:xfrm>
          <a:prstGeom prst="rect">
            <a:avLst/>
          </a:prstGeom>
        </p:spPr>
        <p:txBody>
          <a:bodyPr vert="horz" lIns="91440" tIns="45720" rIns="91440" bIns="45720" rtlCol="0">
            <a:normAutofit/>
          </a:bodyPr>
          <a:lstStyle/>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Camp in the vicinity of the TMR Trail in an established campsite at TMR for at least two days and one night.</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Hike 14 miles on the TMR Trail System during the two-day period, not exceeding ten miles per day.</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Visit the TMR Scout Museum.</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Take the Ten Mile River Historical Trails Quiz.</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Write an essay of at least 100 words about what you learned about history from this hiking experience.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TMRHT Medal w 14 pin.tiff"/>
          <p:cNvPicPr>
            <a:picLocks noChangeAspect="1"/>
          </p:cNvPicPr>
          <p:nvPr/>
        </p:nvPicPr>
        <p:blipFill>
          <a:blip r:embed="rId2"/>
          <a:stretch>
            <a:fillRect/>
          </a:stretch>
        </p:blipFill>
        <p:spPr>
          <a:xfrm>
            <a:off x="7309802" y="2076451"/>
            <a:ext cx="1480185" cy="3600449"/>
          </a:xfrm>
          <a:prstGeom prst="rect">
            <a:avLst/>
          </a:prstGeom>
        </p:spPr>
      </p:pic>
      <p:pic>
        <p:nvPicPr>
          <p:cNvPr id="5" name="Picture 4" descr="Trail Medal.jpg"/>
          <p:cNvPicPr>
            <a:picLocks noChangeAspect="1"/>
          </p:cNvPicPr>
          <p:nvPr/>
        </p:nvPicPr>
        <p:blipFill>
          <a:blip r:embed="rId3"/>
          <a:stretch>
            <a:fillRect/>
          </a:stretch>
        </p:blipFill>
        <p:spPr>
          <a:xfrm>
            <a:off x="7459266" y="4197350"/>
            <a:ext cx="1091406" cy="1587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9968"/>
            <a:ext cx="8229600" cy="550332"/>
          </a:xfrm>
        </p:spPr>
        <p:txBody>
          <a:bodyPr>
            <a:noAutofit/>
          </a:bodyPr>
          <a:lstStyle/>
          <a:p>
            <a:pPr algn="ctr" fontAlgn="base">
              <a:spcAft>
                <a:spcPts val="600"/>
              </a:spcAft>
              <a:buNone/>
            </a:pPr>
            <a:r>
              <a:rPr lang="en-US" sz="2400" b="1" u="sng" dirty="0" smtClean="0"/>
              <a:t>To Earn the 30-miler Device</a:t>
            </a:r>
            <a:endParaRPr lang="en-US" sz="2400" u="sng" dirty="0" smtClean="0"/>
          </a:p>
          <a:p>
            <a:pPr fontAlgn="base">
              <a:spcAft>
                <a:spcPts val="600"/>
              </a:spcAft>
              <a:buNone/>
            </a:pPr>
            <a:r>
              <a:rPr lang="en-US" sz="2000" b="1" dirty="0" smtClean="0"/>
              <a:t> </a:t>
            </a:r>
          </a:p>
          <a:p>
            <a:pPr lvl="0" algn="ctr" fontAlgn="base">
              <a:spcAft>
                <a:spcPts val="600"/>
              </a:spcAft>
              <a:buNone/>
            </a:pPr>
            <a:r>
              <a:rPr lang="en-US" sz="2000" b="1" dirty="0" smtClean="0"/>
              <a:t>                                                       </a:t>
            </a:r>
            <a:endParaRPr lang="en-US" sz="2000" dirty="0"/>
          </a:p>
        </p:txBody>
      </p:sp>
      <p:sp>
        <p:nvSpPr>
          <p:cNvPr id="4" name="Content Placeholder 2"/>
          <p:cNvSpPr txBox="1">
            <a:spLocks/>
          </p:cNvSpPr>
          <p:nvPr/>
        </p:nvSpPr>
        <p:spPr>
          <a:xfrm>
            <a:off x="457200" y="1320800"/>
            <a:ext cx="6705600" cy="5342996"/>
          </a:xfrm>
          <a:prstGeom prst="rect">
            <a:avLst/>
          </a:prstGeom>
        </p:spPr>
        <p:txBody>
          <a:bodyPr vert="horz" lIns="91440" tIns="45720" rIns="91440" bIns="45720" rtlCol="0">
            <a:noAutofit/>
          </a:bodyPr>
          <a:lstStyle/>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Camp in the vicinity of the TMR Trail in an established campsite at TMR for at least three days and two nights.</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Hike the complete TMR Trail or any other series of trails within the TMR Reservation totaling 30 miles, not exceeding ten miles per day.</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Visit the TMR Scout Museum.</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Take the Ten Mile River Historical Trails Quiz.</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ts val="1800"/>
              </a:spcAft>
              <a:buClrTx/>
              <a:buSzTx/>
              <a:buFont typeface="Arial"/>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Write an essay of at least 100 words about what you learned about history from this hiking experience. </a:t>
            </a:r>
          </a:p>
          <a:p>
            <a:pPr marL="342900" marR="0" lvl="0" indent="-342900" algn="l" defTabSz="457200" rtl="0" eaLnBrk="1" fontAlgn="base" latinLnBrk="0" hangingPunct="1">
              <a:lnSpc>
                <a:spcPct val="100000"/>
              </a:lnSpc>
              <a:spcBef>
                <a:spcPct val="20000"/>
              </a:spcBef>
              <a:spcAft>
                <a:spcPts val="600"/>
              </a:spcAft>
              <a:buClrTx/>
              <a:buSzTx/>
              <a:buFont typeface="Arial"/>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base" latinLnBrk="0" hangingPunct="1">
              <a:lnSpc>
                <a:spcPct val="100000"/>
              </a:lnSpc>
              <a:spcBef>
                <a:spcPct val="20000"/>
              </a:spcBef>
              <a:spcAft>
                <a:spcPts val="60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TMRHT 14 and 30 pins.tiff"/>
          <p:cNvPicPr>
            <a:picLocks noChangeAspect="1"/>
          </p:cNvPicPr>
          <p:nvPr/>
        </p:nvPicPr>
        <p:blipFill>
          <a:blip r:embed="rId2"/>
          <a:stretch>
            <a:fillRect/>
          </a:stretch>
        </p:blipFill>
        <p:spPr>
          <a:xfrm>
            <a:off x="7342628" y="2063751"/>
            <a:ext cx="1450278" cy="3613149"/>
          </a:xfrm>
          <a:prstGeom prst="rect">
            <a:avLst/>
          </a:prstGeom>
        </p:spPr>
      </p:pic>
      <p:pic>
        <p:nvPicPr>
          <p:cNvPr id="6" name="Picture 5" descr="Trail Medal.jpg"/>
          <p:cNvPicPr>
            <a:picLocks noChangeAspect="1"/>
          </p:cNvPicPr>
          <p:nvPr/>
        </p:nvPicPr>
        <p:blipFill>
          <a:blip r:embed="rId3"/>
          <a:stretch>
            <a:fillRect/>
          </a:stretch>
        </p:blipFill>
        <p:spPr>
          <a:xfrm>
            <a:off x="7459266" y="4197350"/>
            <a:ext cx="1091406" cy="15875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0" y="1155700"/>
            <a:ext cx="6604000" cy="5308600"/>
          </a:xfrm>
        </p:spPr>
        <p:txBody>
          <a:bodyPr>
            <a:normAutofit/>
          </a:bodyPr>
          <a:lstStyle/>
          <a:p>
            <a:pPr fontAlgn="base">
              <a:spcAft>
                <a:spcPts val="1200"/>
              </a:spcAft>
            </a:pPr>
            <a:r>
              <a:rPr lang="en-US" sz="2000" b="1" dirty="0" smtClean="0"/>
              <a:t>Camp in the vicinity of the TMR Trail for at least one day and one night.</a:t>
            </a:r>
            <a:endParaRPr lang="en-US" sz="2000" dirty="0" smtClean="0"/>
          </a:p>
          <a:p>
            <a:pPr lvl="0" fontAlgn="base">
              <a:spcAft>
                <a:spcPts val="1200"/>
              </a:spcAft>
            </a:pPr>
            <a:r>
              <a:rPr lang="en-US" sz="2000" b="1" dirty="0" smtClean="0"/>
              <a:t>Hike 10 miles on the TMR Trail System.</a:t>
            </a:r>
            <a:endParaRPr lang="en-US" sz="2000" dirty="0" smtClean="0"/>
          </a:p>
          <a:p>
            <a:pPr lvl="0" fontAlgn="base">
              <a:spcAft>
                <a:spcPts val="1200"/>
              </a:spcAft>
            </a:pPr>
            <a:r>
              <a:rPr lang="en-US" sz="2000" b="1" dirty="0" smtClean="0"/>
              <a:t>Camp in the vicinity of the Delaware River for at least two days and one night.</a:t>
            </a:r>
            <a:endParaRPr lang="en-US" sz="2000" dirty="0" smtClean="0"/>
          </a:p>
          <a:p>
            <a:pPr lvl="0" fontAlgn="base">
              <a:spcAft>
                <a:spcPts val="1200"/>
              </a:spcAft>
            </a:pPr>
            <a:r>
              <a:rPr lang="en-US" sz="2000" b="1" dirty="0" smtClean="0"/>
              <a:t>Canoe 20 miles on the Delaware River during the two-day period.</a:t>
            </a:r>
            <a:endParaRPr lang="en-US" sz="2000" dirty="0" smtClean="0"/>
          </a:p>
          <a:p>
            <a:pPr lvl="0" fontAlgn="base">
              <a:spcAft>
                <a:spcPts val="1200"/>
              </a:spcAft>
            </a:pPr>
            <a:r>
              <a:rPr lang="en-US" sz="2000" b="1" dirty="0" smtClean="0"/>
              <a:t>Visit the TMR Scout Museum.</a:t>
            </a:r>
            <a:endParaRPr lang="en-US" sz="2000" dirty="0" smtClean="0"/>
          </a:p>
          <a:p>
            <a:pPr lvl="0" fontAlgn="base">
              <a:spcAft>
                <a:spcPts val="1200"/>
              </a:spcAft>
            </a:pPr>
            <a:r>
              <a:rPr lang="en-US" sz="2000" b="1" dirty="0" smtClean="0"/>
              <a:t>Take the Ten Mile River Historical Trails Quiz.</a:t>
            </a:r>
            <a:endParaRPr lang="en-US" sz="2000" dirty="0" smtClean="0"/>
          </a:p>
          <a:p>
            <a:pPr lvl="0" fontAlgn="base">
              <a:spcAft>
                <a:spcPts val="1200"/>
              </a:spcAft>
            </a:pPr>
            <a:r>
              <a:rPr lang="en-US" sz="2000" b="1" dirty="0" smtClean="0"/>
              <a:t>Write an essay of at least 100 words about what you learned about history from this hiking experience.</a:t>
            </a:r>
            <a:endParaRPr lang="en-US" sz="2000" dirty="0"/>
          </a:p>
        </p:txBody>
      </p:sp>
      <p:sp>
        <p:nvSpPr>
          <p:cNvPr id="4" name="Content Placeholder 2"/>
          <p:cNvSpPr txBox="1">
            <a:spLocks/>
          </p:cNvSpPr>
          <p:nvPr/>
        </p:nvSpPr>
        <p:spPr>
          <a:xfrm>
            <a:off x="482600" y="416719"/>
            <a:ext cx="8229600" cy="497682"/>
          </a:xfrm>
          <a:prstGeom prst="rect">
            <a:avLst/>
          </a:prstGeom>
        </p:spPr>
        <p:txBody>
          <a:bodyPr vert="horz" lIns="91440" tIns="45720" rIns="91440" bIns="45720" rtlCol="0">
            <a:normAutofit/>
          </a:bodyPr>
          <a:lstStyle/>
          <a:p>
            <a:pPr marL="342900" marR="0" lvl="0" indent="-342900" algn="ctr" defTabSz="457200" rtl="0" eaLnBrk="1" fontAlgn="base"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1" i="0" u="sng" strike="noStrike" kern="1200" cap="none" spc="0" normalizeH="0" baseline="0" noProof="0" dirty="0" smtClean="0">
                <a:ln>
                  <a:noFill/>
                </a:ln>
                <a:solidFill>
                  <a:schemeClr val="tx1"/>
                </a:solidFill>
                <a:effectLst/>
                <a:uLnTx/>
                <a:uFillTx/>
                <a:latin typeface="+mn-lt"/>
                <a:ea typeface="+mn-ea"/>
                <a:cs typeface="+mn-cs"/>
              </a:rPr>
              <a:t>OR</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TMRHT 14 and 30 pins.tiff"/>
          <p:cNvPicPr>
            <a:picLocks noChangeAspect="1"/>
          </p:cNvPicPr>
          <p:nvPr/>
        </p:nvPicPr>
        <p:blipFill>
          <a:blip r:embed="rId2"/>
          <a:stretch>
            <a:fillRect/>
          </a:stretch>
        </p:blipFill>
        <p:spPr>
          <a:xfrm>
            <a:off x="7355328" y="2076451"/>
            <a:ext cx="1450278" cy="3613149"/>
          </a:xfrm>
          <a:prstGeom prst="rect">
            <a:avLst/>
          </a:prstGeom>
        </p:spPr>
      </p:pic>
      <p:pic>
        <p:nvPicPr>
          <p:cNvPr id="5" name="Picture 4" descr="Trail Medal.jpg"/>
          <p:cNvPicPr>
            <a:picLocks noChangeAspect="1"/>
          </p:cNvPicPr>
          <p:nvPr/>
        </p:nvPicPr>
        <p:blipFill>
          <a:blip r:embed="rId3"/>
          <a:stretch>
            <a:fillRect/>
          </a:stretch>
        </p:blipFill>
        <p:spPr>
          <a:xfrm>
            <a:off x="7478316" y="4210050"/>
            <a:ext cx="1091406" cy="15875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2169</TotalTime>
  <Words>4051</Words>
  <Application>Microsoft Macintosh PowerPoint</Application>
  <PresentationFormat>On-screen Show (4:3)</PresentationFormat>
  <Paragraphs>310</Paragraphs>
  <Slides>45</Slides>
  <Notes>0</Notes>
  <HiddenSlides>0</HiddenSlides>
  <MMClips>0</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Office Theme</vt:lpstr>
      <vt:lpstr>THE TEN MILE RIVER HISTORICAL TRAILS AWARD</vt:lpstr>
      <vt:lpstr>Slide 2</vt:lpstr>
      <vt:lpstr>Slide 3</vt:lpstr>
      <vt:lpstr>Slide 4</vt:lpstr>
      <vt:lpstr>GET INFORMATION</vt:lpstr>
      <vt:lpstr>TRAIL AWARD REQUIREMENTS</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EARN THE TRAIL AWARD OUTSIDE OF SUMMER CAMP</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Malatzky</dc:creator>
  <cp:lastModifiedBy>David Malatzky</cp:lastModifiedBy>
  <cp:revision>193</cp:revision>
  <cp:lastPrinted>2018-03-25T13:37:33Z</cp:lastPrinted>
  <dcterms:created xsi:type="dcterms:W3CDTF">2018-04-16T19:15:05Z</dcterms:created>
  <dcterms:modified xsi:type="dcterms:W3CDTF">2018-04-16T19:22:25Z</dcterms:modified>
</cp:coreProperties>
</file>